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121793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CACA"/>
          </a:solidFill>
        </a:fill>
      </a:tcStyle>
    </a:wholeTbl>
    <a:band2H>
      <a:tcTxStyle b="def" i="def"/>
      <a:tcStyle>
        <a:tcBdr/>
        <a:fill>
          <a:solidFill>
            <a:srgbClr val="EF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ED8"/>
          </a:solidFill>
        </a:fill>
      </a:tcStyle>
    </a:wholeTbl>
    <a:band2H>
      <a:tcTxStyle b="def" i="def"/>
      <a:tcStyle>
        <a:tcBdr/>
        <a:fill>
          <a:solidFill>
            <a:srgbClr val="E7F6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D5CC"/>
          </a:solidFill>
        </a:fill>
      </a:tcStyle>
    </a:wholeTbl>
    <a:band2H>
      <a:tcTxStyle b="def" i="def"/>
      <a:tcStyle>
        <a:tcBdr/>
        <a:fill>
          <a:solidFill>
            <a:srgbClr val="FEEB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.tif>
</file>

<file path=ppt/media/image20.png>
</file>

<file path=ppt/media/image21.png>
</file>

<file path=ppt/media/image22.png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6" name="Shape 26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1.tif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3.tif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4.tif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1.tif"/><Relationship Id="rId8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1.tif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1.tif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1.tif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1.tif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ron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28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2019 McStas school @ CSNS</a:t>
            </a:r>
          </a:p>
        </p:txBody>
      </p:sp>
      <p:sp>
        <p:nvSpPr>
          <p:cNvPr id="30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6. marts 2019</a:t>
            </a:r>
          </a:p>
        </p:txBody>
      </p:sp>
      <p:sp>
        <p:nvSpPr>
          <p:cNvPr id="31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2" name="Title Text"/>
          <p:cNvSpPr txBox="1"/>
          <p:nvPr>
            <p:ph type="title"/>
          </p:nvPr>
        </p:nvSpPr>
        <p:spPr>
          <a:xfrm>
            <a:off x="249858" y="3545116"/>
            <a:ext cx="10840030" cy="2706459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>
            <a:lvl1pPr>
              <a:lnSpc>
                <a:spcPct val="93000"/>
              </a:lnSpc>
              <a:defRPr sz="8000"/>
            </a:lvl1pPr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247072" y="1704975"/>
            <a:ext cx="10840029" cy="1660655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3000"/>
            </a:lvl1pPr>
            <a:lvl2pPr marL="546000" indent="-329999">
              <a:lnSpc>
                <a:spcPct val="110000"/>
              </a:lnSpc>
              <a:spcBef>
                <a:spcPts val="0"/>
              </a:spcBef>
              <a:defRPr sz="3000"/>
            </a:lvl2pPr>
            <a:lvl3pPr marL="747600" indent="-330000">
              <a:lnSpc>
                <a:spcPct val="110000"/>
              </a:lnSpc>
              <a:spcBef>
                <a:spcPts val="0"/>
              </a:spcBef>
              <a:defRPr sz="3000"/>
            </a:lvl3pPr>
            <a:lvl4pPr marL="960000" indent="-330000">
              <a:lnSpc>
                <a:spcPct val="110000"/>
              </a:lnSpc>
              <a:spcBef>
                <a:spcPts val="0"/>
              </a:spcBef>
              <a:defRPr sz="3000"/>
            </a:lvl4pPr>
            <a:lvl5pPr marL="1157999" indent="-330000">
              <a:lnSpc>
                <a:spcPct val="110000"/>
              </a:lnSpc>
              <a:spcBef>
                <a:spcPts val="0"/>
              </a:spcBef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5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5" name="Group"/>
          <p:cNvGrpSpPr/>
          <p:nvPr/>
        </p:nvGrpSpPr>
        <p:grpSpPr>
          <a:xfrm>
            <a:off x="11017943" y="228875"/>
            <a:ext cx="1150108" cy="6269574"/>
            <a:chOff x="0" y="0"/>
            <a:chExt cx="1150106" cy="6269573"/>
          </a:xfrm>
        </p:grpSpPr>
        <p:grpSp>
          <p:nvGrpSpPr>
            <p:cNvPr id="42" name="Group"/>
            <p:cNvGrpSpPr/>
            <p:nvPr/>
          </p:nvGrpSpPr>
          <p:grpSpPr>
            <a:xfrm>
              <a:off x="73618" y="5162740"/>
              <a:ext cx="1060249" cy="1106834"/>
              <a:chOff x="0" y="0"/>
              <a:chExt cx="1060248" cy="1106832"/>
            </a:xfrm>
          </p:grpSpPr>
          <p:sp>
            <p:nvSpPr>
              <p:cNvPr id="36" name="Logo color"/>
              <p:cNvSpPr/>
              <p:nvPr/>
            </p:nvSpPr>
            <p:spPr>
              <a:xfrm>
                <a:off x="3663" y="661441"/>
                <a:ext cx="170935" cy="2493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</a:p>
            </p:txBody>
          </p:sp>
          <p:pic>
            <p:nvPicPr>
              <p:cNvPr id="37" name="logoill.pdf" descr="logoill.pdf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710883" y="671389"/>
                <a:ext cx="239999" cy="22941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" name="mcstas-logo.pdf" descr="mcstas-logo.pd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1060249" cy="62300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" name="PSI-Logo_trans.png" descr="PSI-Logo_trans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94934" y="732148"/>
                <a:ext cx="298734" cy="10936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0" name="ku-logo.pdf" descr="ku-logo.pdf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91391" y="659237"/>
                <a:ext cx="187537" cy="25480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1" name="ESS_Logo_Frugal_Blue_cmyk.png" descr="ESS_Logo_Frugal_Blue_cmyk.pn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313964" y="887284"/>
                <a:ext cx="408017" cy="21954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43" name="Image" descr="Image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1104014" cy="40268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4" name="2019 CSNS McStas School"/>
            <p:cNvSpPr txBox="1"/>
            <p:nvPr/>
          </p:nvSpPr>
          <p:spPr>
            <a:xfrm>
              <a:off x="11786" y="4156378"/>
              <a:ext cx="1138321" cy="817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algn="ctr" defTabSz="411479">
                <a:lnSpc>
                  <a:spcPct val="110000"/>
                </a:lnSpc>
                <a:spcBef>
                  <a:spcPts val="0"/>
                </a:spcBef>
                <a:defRPr b="1" i="1" sz="1665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Rectangle"/>
          <p:cNvSpPr/>
          <p:nvPr/>
        </p:nvSpPr>
        <p:spPr>
          <a:xfrm>
            <a:off x="9270839" y="6282179"/>
            <a:ext cx="1336620" cy="558533"/>
          </a:xfrm>
          <a:prstGeom prst="rect">
            <a:avLst/>
          </a:prstGeom>
          <a:solidFill>
            <a:srgbClr val="FFFFFF"/>
          </a:solidFill>
          <a:ln w="12700">
            <a:solidFill>
              <a:srgbClr val="2A85D1"/>
            </a:solidFill>
          </a:ln>
          <a:effectLst>
            <a:outerShdw sx="100000" sy="100000" kx="0" ky="0" algn="b" rotWithShape="0" blurRad="25400" dist="12700" dir="5400000">
              <a:srgbClr val="000000">
                <a:alpha val="35000"/>
              </a:srgbClr>
            </a:outerShdw>
          </a:effectLst>
        </p:spPr>
        <p:txBody>
          <a:bodyPr lIns="41493" tIns="41493" rIns="41493" bIns="41493" anchor="ctr"/>
          <a:lstStyle/>
          <a:p>
            <a:pPr defTabSz="829875">
              <a:spcBef>
                <a:spcPts val="0"/>
              </a:spcBef>
              <a:defRPr i="1"/>
            </a:pPr>
          </a:p>
        </p:txBody>
      </p:sp>
      <p:sp>
        <p:nvSpPr>
          <p:cNvPr id="245" name="Line"/>
          <p:cNvSpPr/>
          <p:nvPr/>
        </p:nvSpPr>
        <p:spPr>
          <a:xfrm>
            <a:off x="1688813" y="1023622"/>
            <a:ext cx="8049795" cy="1"/>
          </a:xfrm>
          <a:prstGeom prst="line">
            <a:avLst/>
          </a:prstGeom>
          <a:ln w="38100">
            <a:solidFill>
              <a:srgbClr val="2A85D1"/>
            </a:solidFill>
            <a:tailEnd type="triangle"/>
          </a:ln>
        </p:spPr>
        <p:txBody>
          <a:bodyPr lIns="41493" tIns="41493" rIns="41493" bIns="41493"/>
          <a:lstStyle/>
          <a:p>
            <a:pPr defTabSz="829875">
              <a:spcBef>
                <a:spcPts val="0"/>
              </a:spcBef>
              <a:defRPr i="1"/>
            </a:pPr>
          </a:p>
        </p:txBody>
      </p:sp>
      <p:sp>
        <p:nvSpPr>
          <p:cNvPr id="246" name="Title Text"/>
          <p:cNvSpPr txBox="1"/>
          <p:nvPr>
            <p:ph type="title"/>
          </p:nvPr>
        </p:nvSpPr>
        <p:spPr>
          <a:xfrm>
            <a:off x="1617587" y="175450"/>
            <a:ext cx="8232759" cy="722711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defTabSz="829875">
              <a:lnSpc>
                <a:spcPct val="90000"/>
              </a:lnSpc>
              <a:defRPr b="0" i="1" sz="3800"/>
            </a:lvl1pPr>
          </a:lstStyle>
          <a:p>
            <a:pPr/>
            <a:r>
              <a:t>Title Text</a:t>
            </a:r>
          </a:p>
        </p:txBody>
      </p:sp>
      <p:sp>
        <p:nvSpPr>
          <p:cNvPr id="247" name="Body Level One…"/>
          <p:cNvSpPr txBox="1"/>
          <p:nvPr>
            <p:ph type="body" idx="1"/>
          </p:nvPr>
        </p:nvSpPr>
        <p:spPr>
          <a:xfrm>
            <a:off x="1667576" y="1307600"/>
            <a:ext cx="8132782" cy="506224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200025" indent="-200025" defTabSz="829875">
              <a:lnSpc>
                <a:spcPct val="90000"/>
              </a:lnSpc>
              <a:spcBef>
                <a:spcPts val="900"/>
              </a:spcBef>
              <a:buSzPct val="45000"/>
              <a:buFont typeface="Helvetica Neue"/>
              <a:buChar char="l"/>
              <a:defRPr i="1" sz="2800"/>
            </a:lvl1pPr>
            <a:lvl2pPr marL="685800" indent="-228600" defTabSz="829875">
              <a:lnSpc>
                <a:spcPct val="90000"/>
              </a:lnSpc>
              <a:spcBef>
                <a:spcPts val="900"/>
              </a:spcBef>
              <a:buSzPct val="75000"/>
              <a:buFont typeface="Helvetica Neue"/>
              <a:buChar char="-"/>
              <a:defRPr i="1" sz="2800"/>
            </a:lvl2pPr>
            <a:lvl3pPr marL="1181100" indent="-266700" defTabSz="829875">
              <a:lnSpc>
                <a:spcPct val="90000"/>
              </a:lnSpc>
              <a:spcBef>
                <a:spcPts val="900"/>
              </a:spcBef>
              <a:buSzPct val="45000"/>
              <a:buFont typeface="Helvetica Neue"/>
              <a:buChar char="l"/>
              <a:defRPr i="1" sz="2800"/>
            </a:lvl3pPr>
            <a:lvl4pPr marL="1691639" indent="-320039" defTabSz="829875">
              <a:lnSpc>
                <a:spcPct val="90000"/>
              </a:lnSpc>
              <a:spcBef>
                <a:spcPts val="900"/>
              </a:spcBef>
              <a:buSzPct val="75000"/>
              <a:buFont typeface="Helvetica Neue"/>
              <a:buChar char="-"/>
              <a:defRPr i="1" sz="2800"/>
            </a:lvl4pPr>
            <a:lvl5pPr marL="2148839" indent="-320039" defTabSz="829875">
              <a:lnSpc>
                <a:spcPct val="90000"/>
              </a:lnSpc>
              <a:spcBef>
                <a:spcPts val="900"/>
              </a:spcBef>
              <a:buSzPct val="45000"/>
              <a:buFont typeface="Helvetica Neue"/>
              <a:buChar char="l"/>
              <a:defRPr i="1"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  <a:ln w="12700">
            <a:miter lim="400000"/>
          </a:ln>
        </p:spPr>
      </p:pic>
      <p:sp>
        <p:nvSpPr>
          <p:cNvPr id="249" name="Slide Number"/>
          <p:cNvSpPr txBox="1"/>
          <p:nvPr>
            <p:ph type="sldNum" sz="quarter" idx="2"/>
          </p:nvPr>
        </p:nvSpPr>
        <p:spPr>
          <a:xfrm>
            <a:off x="1581648" y="6544836"/>
            <a:ext cx="320402" cy="303634"/>
          </a:xfrm>
          <a:prstGeom prst="rect">
            <a:avLst/>
          </a:prstGeom>
        </p:spPr>
        <p:txBody>
          <a:bodyPr lIns="40840" tIns="40840" rIns="40840" bIns="40840" anchor="t"/>
          <a:lstStyle>
            <a:lvl1pPr defTabSz="829875">
              <a:spcBef>
                <a:spcPts val="0"/>
              </a:spcBef>
              <a:defRPr b="0" i="1" sz="16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252" name="Group"/>
          <p:cNvGrpSpPr/>
          <p:nvPr/>
        </p:nvGrpSpPr>
        <p:grpSpPr>
          <a:xfrm>
            <a:off x="9395812" y="6356991"/>
            <a:ext cx="1086675" cy="408908"/>
            <a:chOff x="0" y="0"/>
            <a:chExt cx="1086674" cy="408906"/>
          </a:xfrm>
        </p:grpSpPr>
        <p:pic>
          <p:nvPicPr>
            <p:cNvPr id="250" name="image5.png" descr="image5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77607" cy="4089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1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26746" y="0"/>
              <a:ext cx="759929" cy="4089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3" name="ORNL McStas workshop, October 18th-19th 2018"/>
          <p:cNvSpPr txBox="1"/>
          <p:nvPr/>
        </p:nvSpPr>
        <p:spPr>
          <a:xfrm>
            <a:off x="1863307" y="6579844"/>
            <a:ext cx="2895828" cy="218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1493" tIns="41493" rIns="41493" bIns="41493">
            <a:spAutoFit/>
          </a:bodyPr>
          <a:lstStyle>
            <a:lvl1pPr defTabSz="829875">
              <a:spcBef>
                <a:spcPts val="0"/>
              </a:spcBef>
              <a:defRPr i="1" sz="1000"/>
            </a:lvl1pPr>
          </a:lstStyle>
          <a:p>
            <a:pPr/>
            <a:r>
              <a:t>ORNL McStas workshop, October 18th-19th 2018</a:t>
            </a:r>
          </a:p>
        </p:txBody>
      </p:sp>
      <p:grpSp>
        <p:nvGrpSpPr>
          <p:cNvPr id="258" name="Group"/>
          <p:cNvGrpSpPr/>
          <p:nvPr/>
        </p:nvGrpSpPr>
        <p:grpSpPr>
          <a:xfrm>
            <a:off x="9580504" y="34578"/>
            <a:ext cx="1066356" cy="879922"/>
            <a:chOff x="0" y="0"/>
            <a:chExt cx="1066355" cy="879921"/>
          </a:xfrm>
        </p:grpSpPr>
        <p:grpSp>
          <p:nvGrpSpPr>
            <p:cNvPr id="256" name="Group"/>
            <p:cNvGrpSpPr/>
            <p:nvPr/>
          </p:nvGrpSpPr>
          <p:grpSpPr>
            <a:xfrm>
              <a:off x="5958" y="0"/>
              <a:ext cx="1060398" cy="610881"/>
              <a:chOff x="0" y="0"/>
              <a:chExt cx="1060396" cy="610880"/>
            </a:xfrm>
          </p:grpSpPr>
          <p:pic>
            <p:nvPicPr>
              <p:cNvPr id="254" name="Image" descr="Image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0" y="0"/>
                <a:ext cx="1060397" cy="2881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55" name="Image" descr="Image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5763" y="322729"/>
                <a:ext cx="1048871" cy="28815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257" name="October 2018"/>
            <p:cNvSpPr txBox="1"/>
            <p:nvPr/>
          </p:nvSpPr>
          <p:spPr>
            <a:xfrm>
              <a:off x="0" y="624119"/>
              <a:ext cx="1019167" cy="2558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1493" tIns="41493" rIns="41493" bIns="41493" numCol="1" anchor="t">
              <a:spAutoFit/>
            </a:bodyPr>
            <a:lstStyle>
              <a:lvl1pPr defTabSz="829875">
                <a:spcBef>
                  <a:spcPts val="0"/>
                </a:spcBef>
                <a:defRPr i="1" sz="1200"/>
              </a:lvl1pPr>
            </a:lstStyle>
            <a:p>
              <a:pPr/>
              <a:r>
                <a:t>October 2018</a:t>
              </a:r>
            </a:p>
          </p:txBody>
        </p:sp>
      </p:grpSp>
      <p:pic>
        <p:nvPicPr>
          <p:cNvPr id="259" name="Image" descr="Image"/>
          <p:cNvPicPr>
            <a:picLocks noChangeAspect="1"/>
          </p:cNvPicPr>
          <p:nvPr/>
        </p:nvPicPr>
        <p:blipFill>
          <a:blip r:embed="rId7">
            <a:extLst/>
          </a:blip>
          <a:srcRect l="39855" t="5205" r="39855" b="0"/>
          <a:stretch>
            <a:fillRect/>
          </a:stretch>
        </p:blipFill>
        <p:spPr>
          <a:xfrm>
            <a:off x="9141915" y="1240311"/>
            <a:ext cx="1517937" cy="47233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53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4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2019 McStas school @ CSNS</a:t>
            </a:r>
          </a:p>
        </p:txBody>
      </p:sp>
      <p:sp>
        <p:nvSpPr>
          <p:cNvPr id="55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6. marts 2019</a:t>
            </a:r>
          </a:p>
        </p:txBody>
      </p:sp>
      <p:sp>
        <p:nvSpPr>
          <p:cNvPr id="56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idx="1"/>
          </p:nvPr>
        </p:nvSpPr>
        <p:spPr>
          <a:xfrm>
            <a:off x="1774800" y="1706399"/>
            <a:ext cx="9312375" cy="454557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69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66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60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</a:p>
            </p:txBody>
          </p:sp>
          <p:pic>
            <p:nvPicPr>
              <p:cNvPr id="61" name="logoill.pdf" descr="logoill.pdf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2" name="mcstas-logo.pdf" descr="mcstas-logo.pdf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3" name="PSI-Logo_trans.png" descr="PSI-Logo_trans.png"/>
              <p:cNvPicPr>
                <a:picLocks noChangeAspect="0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4" name="ku-logo.pdf" descr="ku-logo.pdf"/>
              <p:cNvPicPr>
                <a:picLocks noChangeAspect="0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5" name="ESS_Logo_Frugal_Blue_cmyk.png" descr="ESS_Logo_Frugal_Blue_cmyk.png"/>
              <p:cNvPicPr>
                <a:picLocks noChangeAspect="0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67" name="Image" descr="Image"/>
            <p:cNvPicPr>
              <a:picLocks noChangeAspect="0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8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b="1" i="1" sz="1480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  <p:pic>
        <p:nvPicPr>
          <p:cNvPr id="70" name="ESS.png" descr="ESS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78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9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2019 McStas school @ CSNS</a:t>
            </a:r>
          </a:p>
        </p:txBody>
      </p:sp>
      <p:sp>
        <p:nvSpPr>
          <p:cNvPr id="80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6. marts 2019</a:t>
            </a:r>
          </a:p>
        </p:txBody>
      </p:sp>
      <p:sp>
        <p:nvSpPr>
          <p:cNvPr id="81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sz="half" idx="1"/>
          </p:nvPr>
        </p:nvSpPr>
        <p:spPr>
          <a:xfrm>
            <a:off x="1774800" y="1706398"/>
            <a:ext cx="4410177" cy="45468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85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5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92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86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</a:p>
            </p:txBody>
          </p:sp>
          <p:pic>
            <p:nvPicPr>
              <p:cNvPr id="87" name="logoill.pdf" descr="logoill.pdf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8" name="mcstas-logo.pdf" descr="mcstas-logo.pdf"/>
              <p:cNvPicPr>
                <a:picLocks noChangeAspect="0"/>
              </p:cNvPicPr>
              <p:nvPr/>
            </p:nvPicPr>
            <p:blipFill>
              <a:blip r:embed="rId4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9" name="PSI-Logo_trans.png" descr="PSI-Logo_trans.png"/>
              <p:cNvPicPr>
                <a:picLocks noChangeAspect="0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90" name="ku-logo.pdf" descr="ku-logo.pdf"/>
              <p:cNvPicPr>
                <a:picLocks noChangeAspect="0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91" name="ESS_Logo_Frugal_Blue_cmyk.png" descr="ESS_Logo_Frugal_Blue_cmyk.png"/>
              <p:cNvPicPr>
                <a:picLocks noChangeAspect="0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93" name="Image" descr="Image"/>
            <p:cNvPicPr>
              <a:picLocks noChangeAspect="0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4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b="1" i="1" sz="1480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103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4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2019 McStas school @ CSNS</a:t>
            </a:r>
          </a:p>
        </p:txBody>
      </p:sp>
      <p:sp>
        <p:nvSpPr>
          <p:cNvPr id="105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6. marts 2019</a:t>
            </a:r>
          </a:p>
        </p:txBody>
      </p:sp>
      <p:sp>
        <p:nvSpPr>
          <p:cNvPr id="106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7" name="Title Text"/>
          <p:cNvSpPr txBox="1"/>
          <p:nvPr>
            <p:ph type="title"/>
          </p:nvPr>
        </p:nvSpPr>
        <p:spPr>
          <a:xfrm>
            <a:off x="1774725" y="426126"/>
            <a:ext cx="6048673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08" name="Body Level One…"/>
          <p:cNvSpPr txBox="1"/>
          <p:nvPr>
            <p:ph type="body" sz="half" idx="1"/>
          </p:nvPr>
        </p:nvSpPr>
        <p:spPr>
          <a:xfrm>
            <a:off x="1774725" y="1706328"/>
            <a:ext cx="6048673" cy="454557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Picture Placeholder 9"/>
          <p:cNvSpPr/>
          <p:nvPr>
            <p:ph type="pic" sz="quarter" idx="13"/>
          </p:nvPr>
        </p:nvSpPr>
        <p:spPr>
          <a:xfrm>
            <a:off x="8331213" y="849733"/>
            <a:ext cx="3859201" cy="25056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10" name="Picture Placeholder 11"/>
          <p:cNvSpPr/>
          <p:nvPr>
            <p:ph type="pic" sz="quarter" idx="14"/>
          </p:nvPr>
        </p:nvSpPr>
        <p:spPr>
          <a:xfrm>
            <a:off x="8331213" y="3563718"/>
            <a:ext cx="3859201" cy="25056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12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2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119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113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</a:p>
            </p:txBody>
          </p:sp>
          <p:pic>
            <p:nvPicPr>
              <p:cNvPr id="114" name="logoill.pdf" descr="logoill.pdf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5" name="mcstas-logo.pdf" descr="mcstas-logo.pdf"/>
              <p:cNvPicPr>
                <a:picLocks noChangeAspect="0"/>
              </p:cNvPicPr>
              <p:nvPr/>
            </p:nvPicPr>
            <p:blipFill>
              <a:blip r:embed="rId4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6" name="PSI-Logo_trans.png" descr="PSI-Logo_trans.png"/>
              <p:cNvPicPr>
                <a:picLocks noChangeAspect="0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7" name="ku-logo.pdf" descr="ku-logo.pdf"/>
              <p:cNvPicPr>
                <a:picLocks noChangeAspect="0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8" name="ESS_Logo_Frugal_Blue_cmyk.png" descr="ESS_Logo_Frugal_Blue_cmyk.png"/>
              <p:cNvPicPr>
                <a:picLocks noChangeAspect="0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20" name="Image" descr="Image"/>
            <p:cNvPicPr>
              <a:picLocks noChangeAspect="0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1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b="1" i="1" sz="1480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130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1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2019 McStas school @ CSNS</a:t>
            </a:r>
          </a:p>
        </p:txBody>
      </p:sp>
      <p:sp>
        <p:nvSpPr>
          <p:cNvPr id="132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6. marts 2019</a:t>
            </a:r>
          </a:p>
        </p:txBody>
      </p:sp>
      <p:sp>
        <p:nvSpPr>
          <p:cNvPr id="133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4" name="Title Text"/>
          <p:cNvSpPr txBox="1"/>
          <p:nvPr>
            <p:ph type="title"/>
          </p:nvPr>
        </p:nvSpPr>
        <p:spPr>
          <a:xfrm>
            <a:off x="4221360" y="426126"/>
            <a:ext cx="6865740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35" name="Body Level One…"/>
          <p:cNvSpPr txBox="1"/>
          <p:nvPr>
            <p:ph type="body" sz="half" idx="1"/>
          </p:nvPr>
        </p:nvSpPr>
        <p:spPr>
          <a:xfrm>
            <a:off x="4221360" y="1706328"/>
            <a:ext cx="6865740" cy="454557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Picture Placeholder 9"/>
          <p:cNvSpPr/>
          <p:nvPr>
            <p:ph type="pic" sz="quarter" idx="13"/>
          </p:nvPr>
        </p:nvSpPr>
        <p:spPr>
          <a:xfrm>
            <a:off x="-2" y="1314522"/>
            <a:ext cx="3708002" cy="24552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37" name="Picture Placeholder 11"/>
          <p:cNvSpPr/>
          <p:nvPr>
            <p:ph type="pic" sz="quarter" idx="14"/>
          </p:nvPr>
        </p:nvSpPr>
        <p:spPr>
          <a:xfrm>
            <a:off x="-2" y="3968153"/>
            <a:ext cx="3708002" cy="24552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9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9" name="Group"/>
          <p:cNvGrpSpPr/>
          <p:nvPr/>
        </p:nvGrpSpPr>
        <p:grpSpPr>
          <a:xfrm>
            <a:off x="11017943" y="228875"/>
            <a:ext cx="1150108" cy="6269574"/>
            <a:chOff x="0" y="0"/>
            <a:chExt cx="1150106" cy="6269573"/>
          </a:xfrm>
        </p:grpSpPr>
        <p:grpSp>
          <p:nvGrpSpPr>
            <p:cNvPr id="146" name="Group"/>
            <p:cNvGrpSpPr/>
            <p:nvPr/>
          </p:nvGrpSpPr>
          <p:grpSpPr>
            <a:xfrm>
              <a:off x="73618" y="5162740"/>
              <a:ext cx="1060249" cy="1106834"/>
              <a:chOff x="0" y="0"/>
              <a:chExt cx="1060248" cy="1106832"/>
            </a:xfrm>
          </p:grpSpPr>
          <p:sp>
            <p:nvSpPr>
              <p:cNvPr id="140" name="Logo color"/>
              <p:cNvSpPr/>
              <p:nvPr/>
            </p:nvSpPr>
            <p:spPr>
              <a:xfrm>
                <a:off x="3663" y="661441"/>
                <a:ext cx="170935" cy="2493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</a:p>
            </p:txBody>
          </p:sp>
          <p:pic>
            <p:nvPicPr>
              <p:cNvPr id="141" name="logoill.pdf" descr="logoill.pdf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710883" y="671389"/>
                <a:ext cx="239999" cy="22941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2" name="mcstas-logo.pdf" descr="mcstas-logo.pd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1060249" cy="62300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3" name="PSI-Logo_trans.png" descr="PSI-Logo_trans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94934" y="732148"/>
                <a:ext cx="298734" cy="10936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4" name="ku-logo.pdf" descr="ku-logo.pdf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91391" y="659237"/>
                <a:ext cx="187537" cy="25480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5" name="ESS_Logo_Frugal_Blue_cmyk.png" descr="ESS_Logo_Frugal_Blue_cmyk.pn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313964" y="887284"/>
                <a:ext cx="408017" cy="21954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47" name="Image" descr="Image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1104014" cy="40268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8" name="2019 CSNS McStas School"/>
            <p:cNvSpPr txBox="1"/>
            <p:nvPr/>
          </p:nvSpPr>
          <p:spPr>
            <a:xfrm>
              <a:off x="11786" y="4156378"/>
              <a:ext cx="1138321" cy="817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algn="ctr" defTabSz="411479">
                <a:lnSpc>
                  <a:spcPct val="110000"/>
                </a:lnSpc>
                <a:spcBef>
                  <a:spcPts val="0"/>
                </a:spcBef>
                <a:defRPr b="1" i="1" sz="1665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157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8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2019 McStas school @ CSNS</a:t>
            </a:r>
          </a:p>
        </p:txBody>
      </p:sp>
      <p:sp>
        <p:nvSpPr>
          <p:cNvPr id="159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6. marts 2019</a:t>
            </a:r>
          </a:p>
        </p:txBody>
      </p:sp>
      <p:sp>
        <p:nvSpPr>
          <p:cNvPr id="160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1" name="Title Text"/>
          <p:cNvSpPr txBox="1"/>
          <p:nvPr>
            <p:ph type="title"/>
          </p:nvPr>
        </p:nvSpPr>
        <p:spPr>
          <a:xfrm>
            <a:off x="247650" y="980726"/>
            <a:ext cx="3740400" cy="41811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62" name="Body Level One…"/>
          <p:cNvSpPr txBox="1"/>
          <p:nvPr>
            <p:ph type="body" sz="quarter" idx="1"/>
          </p:nvPr>
        </p:nvSpPr>
        <p:spPr>
          <a:xfrm>
            <a:off x="247650" y="4407149"/>
            <a:ext cx="3740400" cy="184442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200"/>
              </a:spcBef>
              <a:defRPr sz="1200"/>
            </a:lvl1pPr>
            <a:lvl2pPr>
              <a:spcBef>
                <a:spcPts val="200"/>
              </a:spcBef>
              <a:defRPr sz="1200"/>
            </a:lvl2pPr>
            <a:lvl3pPr>
              <a:spcBef>
                <a:spcPts val="200"/>
              </a:spcBef>
              <a:defRPr sz="1200"/>
            </a:lvl3pPr>
            <a:lvl4pPr>
              <a:spcBef>
                <a:spcPts val="200"/>
              </a:spcBef>
              <a:defRPr sz="1200"/>
            </a:lvl4pPr>
            <a:lvl5pPr>
              <a:spcBef>
                <a:spcPts val="200"/>
              </a:spcBef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3" name="Text Placeholder 18"/>
          <p:cNvSpPr/>
          <p:nvPr>
            <p:ph type="body" sz="quarter" idx="13"/>
          </p:nvPr>
        </p:nvSpPr>
        <p:spPr>
          <a:xfrm>
            <a:off x="4222750" y="979200"/>
            <a:ext cx="3740400" cy="41776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/>
          <a:p>
            <a:pPr marL="0" indent="0">
              <a:spcBef>
                <a:spcPts val="500"/>
              </a:spcBef>
              <a:buSzTx/>
              <a:buNone/>
              <a:defRPr b="1" sz="2400"/>
            </a:pPr>
          </a:p>
        </p:txBody>
      </p:sp>
      <p:sp>
        <p:nvSpPr>
          <p:cNvPr id="164" name="Text Placeholder 22"/>
          <p:cNvSpPr/>
          <p:nvPr>
            <p:ph type="body" sz="quarter" idx="14"/>
          </p:nvPr>
        </p:nvSpPr>
        <p:spPr>
          <a:xfrm>
            <a:off x="8197850" y="979200"/>
            <a:ext cx="3740400" cy="417768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/>
          <a:p>
            <a:pPr marL="0" indent="0">
              <a:spcBef>
                <a:spcPts val="500"/>
              </a:spcBef>
              <a:buSzTx/>
              <a:buNone/>
              <a:defRPr b="1" sz="2400"/>
            </a:pPr>
          </a:p>
        </p:txBody>
      </p:sp>
      <p:sp>
        <p:nvSpPr>
          <p:cNvPr id="165" name="Picture Placeholder 8"/>
          <p:cNvSpPr/>
          <p:nvPr>
            <p:ph type="pic" sz="quarter" idx="15"/>
          </p:nvPr>
        </p:nvSpPr>
        <p:spPr>
          <a:xfrm>
            <a:off x="247650" y="1546281"/>
            <a:ext cx="3740400" cy="2664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66" name="Picture Placeholder 8"/>
          <p:cNvSpPr/>
          <p:nvPr>
            <p:ph type="pic" sz="quarter" idx="16"/>
          </p:nvPr>
        </p:nvSpPr>
        <p:spPr>
          <a:xfrm>
            <a:off x="4223148" y="1548580"/>
            <a:ext cx="3740401" cy="2664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67" name="Picture Placeholder 8"/>
          <p:cNvSpPr/>
          <p:nvPr>
            <p:ph type="pic" sz="quarter" idx="17"/>
          </p:nvPr>
        </p:nvSpPr>
        <p:spPr>
          <a:xfrm>
            <a:off x="8198647" y="1546281"/>
            <a:ext cx="3740401" cy="2664001"/>
          </a:xfrm>
          <a:prstGeom prst="rect">
            <a:avLst/>
          </a:prstGeom>
        </p:spPr>
        <p:txBody>
          <a:bodyPr lIns="91439" tIns="45719" rIns="91439" bIns="45719"/>
          <a:lstStyle/>
          <a:p>
            <a:pPr/>
          </a:p>
        </p:txBody>
      </p:sp>
      <p:sp>
        <p:nvSpPr>
          <p:cNvPr id="1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9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csns_logo.png" descr="csns_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88296" y="209563"/>
            <a:ext cx="365040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" name="Group"/>
          <p:cNvGrpSpPr/>
          <p:nvPr/>
        </p:nvGrpSpPr>
        <p:grpSpPr>
          <a:xfrm>
            <a:off x="3113296" y="252000"/>
            <a:ext cx="690137" cy="720459"/>
            <a:chOff x="0" y="0"/>
            <a:chExt cx="690135" cy="720458"/>
          </a:xfrm>
        </p:grpSpPr>
        <p:sp>
          <p:nvSpPr>
            <p:cNvPr id="171" name="Logo color"/>
            <p:cNvSpPr/>
            <p:nvPr/>
          </p:nvSpPr>
          <p:spPr>
            <a:xfrm>
              <a:off x="2384" y="430544"/>
              <a:ext cx="111265" cy="162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597" y="18293"/>
                  </a:moveTo>
                  <a:cubicBezTo>
                    <a:pt x="10549" y="19881"/>
                    <a:pt x="11051" y="19881"/>
                    <a:pt x="17003" y="18293"/>
                  </a:cubicBezTo>
                  <a:cubicBezTo>
                    <a:pt x="17003" y="18293"/>
                    <a:pt x="17003" y="18293"/>
                    <a:pt x="21600" y="19949"/>
                  </a:cubicBezTo>
                  <a:cubicBezTo>
                    <a:pt x="21600" y="19949"/>
                    <a:pt x="21600" y="19949"/>
                    <a:pt x="17003" y="21600"/>
                  </a:cubicBezTo>
                  <a:cubicBezTo>
                    <a:pt x="11051" y="20016"/>
                    <a:pt x="10549" y="20016"/>
                    <a:pt x="4597" y="21600"/>
                  </a:cubicBezTo>
                  <a:cubicBezTo>
                    <a:pt x="4597" y="21600"/>
                    <a:pt x="4597" y="21600"/>
                    <a:pt x="0" y="19949"/>
                  </a:cubicBezTo>
                  <a:cubicBezTo>
                    <a:pt x="0" y="19949"/>
                    <a:pt x="0" y="19949"/>
                    <a:pt x="4597" y="18293"/>
                  </a:cubicBezTo>
                  <a:close/>
                  <a:moveTo>
                    <a:pt x="4597" y="14200"/>
                  </a:moveTo>
                  <a:cubicBezTo>
                    <a:pt x="10549" y="15790"/>
                    <a:pt x="11051" y="15790"/>
                    <a:pt x="17003" y="14200"/>
                  </a:cubicBezTo>
                  <a:cubicBezTo>
                    <a:pt x="17003" y="14200"/>
                    <a:pt x="17003" y="14200"/>
                    <a:pt x="21600" y="15858"/>
                  </a:cubicBezTo>
                  <a:cubicBezTo>
                    <a:pt x="21600" y="15858"/>
                    <a:pt x="21600" y="15858"/>
                    <a:pt x="17003" y="17512"/>
                  </a:cubicBezTo>
                  <a:cubicBezTo>
                    <a:pt x="11051" y="15925"/>
                    <a:pt x="10549" y="15925"/>
                    <a:pt x="4597" y="17512"/>
                  </a:cubicBezTo>
                  <a:cubicBezTo>
                    <a:pt x="4597" y="17512"/>
                    <a:pt x="4597" y="17512"/>
                    <a:pt x="0" y="15858"/>
                  </a:cubicBezTo>
                  <a:cubicBezTo>
                    <a:pt x="0" y="15858"/>
                    <a:pt x="0" y="15858"/>
                    <a:pt x="4597" y="14200"/>
                  </a:cubicBezTo>
                  <a:close/>
                  <a:moveTo>
                    <a:pt x="4597" y="10111"/>
                  </a:moveTo>
                  <a:cubicBezTo>
                    <a:pt x="10549" y="11702"/>
                    <a:pt x="11051" y="11702"/>
                    <a:pt x="17003" y="10111"/>
                  </a:cubicBezTo>
                  <a:cubicBezTo>
                    <a:pt x="17003" y="10111"/>
                    <a:pt x="17003" y="10111"/>
                    <a:pt x="21600" y="11769"/>
                  </a:cubicBezTo>
                  <a:cubicBezTo>
                    <a:pt x="21600" y="11769"/>
                    <a:pt x="21600" y="11769"/>
                    <a:pt x="17003" y="13423"/>
                  </a:cubicBezTo>
                  <a:cubicBezTo>
                    <a:pt x="11051" y="11837"/>
                    <a:pt x="10549" y="11837"/>
                    <a:pt x="4597" y="13423"/>
                  </a:cubicBezTo>
                  <a:cubicBezTo>
                    <a:pt x="4597" y="13423"/>
                    <a:pt x="4597" y="13423"/>
                    <a:pt x="0" y="11769"/>
                  </a:cubicBezTo>
                  <a:cubicBezTo>
                    <a:pt x="0" y="11769"/>
                    <a:pt x="0" y="11769"/>
                    <a:pt x="4597" y="10111"/>
                  </a:cubicBezTo>
                  <a:close/>
                  <a:moveTo>
                    <a:pt x="2971" y="918"/>
                  </a:moveTo>
                  <a:lnTo>
                    <a:pt x="2971" y="6926"/>
                  </a:lnTo>
                  <a:cubicBezTo>
                    <a:pt x="2971" y="6926"/>
                    <a:pt x="2971" y="6926"/>
                    <a:pt x="3980" y="6926"/>
                  </a:cubicBezTo>
                  <a:cubicBezTo>
                    <a:pt x="4430" y="6926"/>
                    <a:pt x="4695" y="6878"/>
                    <a:pt x="4903" y="6708"/>
                  </a:cubicBezTo>
                  <a:cubicBezTo>
                    <a:pt x="5220" y="6447"/>
                    <a:pt x="5249" y="5917"/>
                    <a:pt x="5249" y="4849"/>
                  </a:cubicBezTo>
                  <a:cubicBezTo>
                    <a:pt x="5249" y="4849"/>
                    <a:pt x="5249" y="4849"/>
                    <a:pt x="5249" y="2990"/>
                  </a:cubicBezTo>
                  <a:cubicBezTo>
                    <a:pt x="5249" y="1926"/>
                    <a:pt x="5220" y="1396"/>
                    <a:pt x="4903" y="1135"/>
                  </a:cubicBezTo>
                  <a:cubicBezTo>
                    <a:pt x="4695" y="965"/>
                    <a:pt x="4430" y="918"/>
                    <a:pt x="3980" y="918"/>
                  </a:cubicBezTo>
                  <a:cubicBezTo>
                    <a:pt x="3980" y="918"/>
                    <a:pt x="3980" y="918"/>
                    <a:pt x="2971" y="918"/>
                  </a:cubicBezTo>
                  <a:close/>
                  <a:moveTo>
                    <a:pt x="8068" y="0"/>
                  </a:moveTo>
                  <a:cubicBezTo>
                    <a:pt x="8068" y="0"/>
                    <a:pt x="8068" y="0"/>
                    <a:pt x="13456" y="0"/>
                  </a:cubicBezTo>
                  <a:cubicBezTo>
                    <a:pt x="13542" y="0"/>
                    <a:pt x="13594" y="16"/>
                    <a:pt x="13635" y="44"/>
                  </a:cubicBezTo>
                  <a:cubicBezTo>
                    <a:pt x="13669" y="67"/>
                    <a:pt x="13698" y="103"/>
                    <a:pt x="13698" y="162"/>
                  </a:cubicBezTo>
                  <a:cubicBezTo>
                    <a:pt x="13698" y="162"/>
                    <a:pt x="13698" y="162"/>
                    <a:pt x="13698" y="827"/>
                  </a:cubicBezTo>
                  <a:cubicBezTo>
                    <a:pt x="13698" y="886"/>
                    <a:pt x="13669" y="922"/>
                    <a:pt x="13635" y="945"/>
                  </a:cubicBezTo>
                  <a:cubicBezTo>
                    <a:pt x="13594" y="973"/>
                    <a:pt x="13542" y="989"/>
                    <a:pt x="13456" y="989"/>
                  </a:cubicBezTo>
                  <a:cubicBezTo>
                    <a:pt x="13456" y="989"/>
                    <a:pt x="13456" y="989"/>
                    <a:pt x="11731" y="989"/>
                  </a:cubicBezTo>
                  <a:cubicBezTo>
                    <a:pt x="11731" y="989"/>
                    <a:pt x="11731" y="989"/>
                    <a:pt x="11731" y="7681"/>
                  </a:cubicBezTo>
                  <a:cubicBezTo>
                    <a:pt x="11731" y="7740"/>
                    <a:pt x="11708" y="7776"/>
                    <a:pt x="11667" y="7800"/>
                  </a:cubicBezTo>
                  <a:cubicBezTo>
                    <a:pt x="11633" y="7827"/>
                    <a:pt x="11581" y="7843"/>
                    <a:pt x="11494" y="7843"/>
                  </a:cubicBezTo>
                  <a:cubicBezTo>
                    <a:pt x="11494" y="7843"/>
                    <a:pt x="11494" y="7843"/>
                    <a:pt x="10029" y="7843"/>
                  </a:cubicBezTo>
                  <a:cubicBezTo>
                    <a:pt x="9943" y="7843"/>
                    <a:pt x="9891" y="7827"/>
                    <a:pt x="9850" y="7800"/>
                  </a:cubicBezTo>
                  <a:cubicBezTo>
                    <a:pt x="9810" y="7776"/>
                    <a:pt x="9787" y="7740"/>
                    <a:pt x="9787" y="7681"/>
                  </a:cubicBezTo>
                  <a:cubicBezTo>
                    <a:pt x="9787" y="7681"/>
                    <a:pt x="9787" y="7681"/>
                    <a:pt x="9787" y="989"/>
                  </a:cubicBezTo>
                  <a:cubicBezTo>
                    <a:pt x="9787" y="989"/>
                    <a:pt x="9787" y="989"/>
                    <a:pt x="8068" y="989"/>
                  </a:cubicBezTo>
                  <a:cubicBezTo>
                    <a:pt x="7981" y="989"/>
                    <a:pt x="7929" y="973"/>
                    <a:pt x="7889" y="945"/>
                  </a:cubicBezTo>
                  <a:cubicBezTo>
                    <a:pt x="7849" y="922"/>
                    <a:pt x="7825" y="886"/>
                    <a:pt x="7825" y="827"/>
                  </a:cubicBezTo>
                  <a:cubicBezTo>
                    <a:pt x="7825" y="827"/>
                    <a:pt x="7825" y="827"/>
                    <a:pt x="7825" y="162"/>
                  </a:cubicBezTo>
                  <a:cubicBezTo>
                    <a:pt x="7825" y="103"/>
                    <a:pt x="7849" y="67"/>
                    <a:pt x="7889" y="44"/>
                  </a:cubicBezTo>
                  <a:cubicBezTo>
                    <a:pt x="7929" y="16"/>
                    <a:pt x="7981" y="0"/>
                    <a:pt x="8068" y="0"/>
                  </a:cubicBezTo>
                  <a:close/>
                  <a:moveTo>
                    <a:pt x="1390" y="0"/>
                  </a:moveTo>
                  <a:cubicBezTo>
                    <a:pt x="1390" y="0"/>
                    <a:pt x="1390" y="0"/>
                    <a:pt x="4257" y="0"/>
                  </a:cubicBezTo>
                  <a:cubicBezTo>
                    <a:pt x="5370" y="0"/>
                    <a:pt x="6051" y="174"/>
                    <a:pt x="6466" y="538"/>
                  </a:cubicBezTo>
                  <a:cubicBezTo>
                    <a:pt x="7072" y="1036"/>
                    <a:pt x="7089" y="1843"/>
                    <a:pt x="7089" y="3077"/>
                  </a:cubicBezTo>
                  <a:cubicBezTo>
                    <a:pt x="7089" y="3077"/>
                    <a:pt x="7089" y="3077"/>
                    <a:pt x="7089" y="4766"/>
                  </a:cubicBezTo>
                  <a:cubicBezTo>
                    <a:pt x="7089" y="6000"/>
                    <a:pt x="7072" y="6807"/>
                    <a:pt x="6466" y="7305"/>
                  </a:cubicBezTo>
                  <a:cubicBezTo>
                    <a:pt x="6051" y="7669"/>
                    <a:pt x="5370" y="7843"/>
                    <a:pt x="4257" y="7843"/>
                  </a:cubicBezTo>
                  <a:cubicBezTo>
                    <a:pt x="4257" y="7843"/>
                    <a:pt x="4257" y="7843"/>
                    <a:pt x="1390" y="7843"/>
                  </a:cubicBezTo>
                  <a:cubicBezTo>
                    <a:pt x="1304" y="7843"/>
                    <a:pt x="1252" y="7827"/>
                    <a:pt x="1217" y="7800"/>
                  </a:cubicBezTo>
                  <a:cubicBezTo>
                    <a:pt x="1177" y="7776"/>
                    <a:pt x="1154" y="7740"/>
                    <a:pt x="1154" y="7681"/>
                  </a:cubicBezTo>
                  <a:cubicBezTo>
                    <a:pt x="1154" y="7681"/>
                    <a:pt x="1154" y="7681"/>
                    <a:pt x="1154" y="162"/>
                  </a:cubicBezTo>
                  <a:cubicBezTo>
                    <a:pt x="1154" y="103"/>
                    <a:pt x="1177" y="67"/>
                    <a:pt x="1217" y="44"/>
                  </a:cubicBezTo>
                  <a:cubicBezTo>
                    <a:pt x="1252" y="16"/>
                    <a:pt x="1304" y="0"/>
                    <a:pt x="1390" y="0"/>
                  </a:cubicBezTo>
                  <a:close/>
                  <a:moveTo>
                    <a:pt x="14706" y="0"/>
                  </a:moveTo>
                  <a:cubicBezTo>
                    <a:pt x="14706" y="0"/>
                    <a:pt x="14706" y="0"/>
                    <a:pt x="16045" y="0"/>
                  </a:cubicBezTo>
                  <a:cubicBezTo>
                    <a:pt x="16131" y="0"/>
                    <a:pt x="16183" y="16"/>
                    <a:pt x="16224" y="44"/>
                  </a:cubicBezTo>
                  <a:cubicBezTo>
                    <a:pt x="16264" y="67"/>
                    <a:pt x="16287" y="103"/>
                    <a:pt x="16287" y="162"/>
                  </a:cubicBezTo>
                  <a:cubicBezTo>
                    <a:pt x="16287" y="162"/>
                    <a:pt x="16287" y="162"/>
                    <a:pt x="16287" y="5712"/>
                  </a:cubicBezTo>
                  <a:cubicBezTo>
                    <a:pt x="16287" y="6314"/>
                    <a:pt x="16368" y="6646"/>
                    <a:pt x="16627" y="6844"/>
                  </a:cubicBezTo>
                  <a:cubicBezTo>
                    <a:pt x="16818" y="6990"/>
                    <a:pt x="17072" y="7053"/>
                    <a:pt x="17406" y="7053"/>
                  </a:cubicBezTo>
                  <a:cubicBezTo>
                    <a:pt x="17776" y="7053"/>
                    <a:pt x="18041" y="6982"/>
                    <a:pt x="18226" y="6844"/>
                  </a:cubicBezTo>
                  <a:cubicBezTo>
                    <a:pt x="18503" y="6638"/>
                    <a:pt x="18566" y="6294"/>
                    <a:pt x="18566" y="5712"/>
                  </a:cubicBezTo>
                  <a:cubicBezTo>
                    <a:pt x="18566" y="5712"/>
                    <a:pt x="18566" y="5712"/>
                    <a:pt x="18566" y="162"/>
                  </a:cubicBezTo>
                  <a:cubicBezTo>
                    <a:pt x="18566" y="103"/>
                    <a:pt x="18589" y="67"/>
                    <a:pt x="18630" y="44"/>
                  </a:cubicBezTo>
                  <a:cubicBezTo>
                    <a:pt x="18664" y="16"/>
                    <a:pt x="18722" y="0"/>
                    <a:pt x="18803" y="0"/>
                  </a:cubicBezTo>
                  <a:cubicBezTo>
                    <a:pt x="18803" y="0"/>
                    <a:pt x="18803" y="0"/>
                    <a:pt x="20147" y="0"/>
                  </a:cubicBezTo>
                  <a:cubicBezTo>
                    <a:pt x="20234" y="0"/>
                    <a:pt x="20286" y="16"/>
                    <a:pt x="20320" y="44"/>
                  </a:cubicBezTo>
                  <a:cubicBezTo>
                    <a:pt x="20361" y="67"/>
                    <a:pt x="20384" y="103"/>
                    <a:pt x="20384" y="162"/>
                  </a:cubicBezTo>
                  <a:cubicBezTo>
                    <a:pt x="20384" y="162"/>
                    <a:pt x="20384" y="162"/>
                    <a:pt x="20384" y="5716"/>
                  </a:cubicBezTo>
                  <a:cubicBezTo>
                    <a:pt x="20384" y="6464"/>
                    <a:pt x="20257" y="6962"/>
                    <a:pt x="19732" y="7382"/>
                  </a:cubicBezTo>
                  <a:cubicBezTo>
                    <a:pt x="19287" y="7738"/>
                    <a:pt x="18560" y="7943"/>
                    <a:pt x="17430" y="7943"/>
                  </a:cubicBezTo>
                  <a:cubicBezTo>
                    <a:pt x="16316" y="7943"/>
                    <a:pt x="15583" y="7750"/>
                    <a:pt x="15093" y="7382"/>
                  </a:cubicBezTo>
                  <a:cubicBezTo>
                    <a:pt x="14625" y="7030"/>
                    <a:pt x="14469" y="6523"/>
                    <a:pt x="14469" y="5716"/>
                  </a:cubicBezTo>
                  <a:cubicBezTo>
                    <a:pt x="14469" y="5716"/>
                    <a:pt x="14469" y="5716"/>
                    <a:pt x="14469" y="162"/>
                  </a:cubicBezTo>
                  <a:cubicBezTo>
                    <a:pt x="14469" y="103"/>
                    <a:pt x="14493" y="67"/>
                    <a:pt x="14527" y="44"/>
                  </a:cubicBezTo>
                  <a:cubicBezTo>
                    <a:pt x="14568" y="16"/>
                    <a:pt x="14620" y="0"/>
                    <a:pt x="1470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6799" tIns="46799" rIns="46799" bIns="46799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</a:p>
          </p:txBody>
        </p:sp>
        <p:pic>
          <p:nvPicPr>
            <p:cNvPr id="172" name="logoill.pdf" descr="logoill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462727" y="437019"/>
              <a:ext cx="156220" cy="1493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3" name="mcstas-logo.pdf" descr="mcstas-logo.pdf"/>
            <p:cNvPicPr>
              <a:picLocks noChangeAspect="0"/>
            </p:cNvPicPr>
            <p:nvPr/>
          </p:nvPicPr>
          <p:blipFill>
            <a:blip r:embed="rId5">
              <a:extLst/>
            </a:blip>
            <a:srcRect l="0" t="0" r="0" b="0"/>
            <a:stretch>
              <a:fillRect/>
            </a:stretch>
          </p:blipFill>
          <p:spPr>
            <a:xfrm>
              <a:off x="0" y="0"/>
              <a:ext cx="690136" cy="4055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4" name="PSI-Logo_trans.png" descr="PSI-Logo_trans.png"/>
            <p:cNvPicPr>
              <a:picLocks noChangeAspect="0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57070" y="476569"/>
              <a:ext cx="194452" cy="711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5" name="ku-logo.pdf" descr="ku-logo.pdf"/>
            <p:cNvPicPr>
              <a:picLocks noChangeAspect="0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124580" y="429109"/>
              <a:ext cx="122071" cy="1658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6" name="ESS_Logo_Frugal_Blue_cmyk.png" descr="ESS_Logo_Frugal_Blue_cmyk.png"/>
            <p:cNvPicPr>
              <a:picLocks noChangeAspect="0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204365" y="577550"/>
              <a:ext cx="265586" cy="1429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78" name="2019 CSNS McStas School"/>
          <p:cNvSpPr txBox="1"/>
          <p:nvPr/>
        </p:nvSpPr>
        <p:spPr>
          <a:xfrm>
            <a:off x="1925741" y="155334"/>
            <a:ext cx="1002693" cy="72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  <a:defRPr b="1" i="1" sz="1400"/>
            </a:pPr>
            <a:r>
              <a:t>2019 CSNS</a:t>
            </a:r>
            <a:br/>
            <a:r>
              <a:t>McStas School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186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7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2019 McStas school @ CSNS</a:t>
            </a:r>
          </a:p>
        </p:txBody>
      </p:sp>
      <p:sp>
        <p:nvSpPr>
          <p:cNvPr id="188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6. marts 2019</a:t>
            </a:r>
          </a:p>
        </p:txBody>
      </p:sp>
      <p:sp>
        <p:nvSpPr>
          <p:cNvPr id="189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2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2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199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193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</a:p>
            </p:txBody>
          </p:sp>
          <p:pic>
            <p:nvPicPr>
              <p:cNvPr id="194" name="logoill.pdf" descr="logoill.pdf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5" name="mcstas-logo.pdf" descr="mcstas-logo.pdf"/>
              <p:cNvPicPr>
                <a:picLocks noChangeAspect="0"/>
              </p:cNvPicPr>
              <p:nvPr/>
            </p:nvPicPr>
            <p:blipFill>
              <a:blip r:embed="rId4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6" name="PSI-Logo_trans.png" descr="PSI-Logo_trans.png"/>
              <p:cNvPicPr>
                <a:picLocks noChangeAspect="0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7" name="ku-logo.pdf" descr="ku-logo.pdf"/>
              <p:cNvPicPr>
                <a:picLocks noChangeAspect="0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8" name="ESS_Logo_Frugal_Blue_cmyk.png" descr="ESS_Logo_Frugal_Blue_cmyk.png"/>
              <p:cNvPicPr>
                <a:picLocks noChangeAspect="0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200" name="Image" descr="Image"/>
            <p:cNvPicPr>
              <a:picLocks noChangeAspect="0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1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b="1" i="1" sz="1480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ront/Paus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217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8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DTU Fysik</a:t>
            </a:r>
          </a:p>
        </p:txBody>
      </p:sp>
      <p:sp>
        <p:nvSpPr>
          <p:cNvPr id="219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6. marts 2019</a:t>
            </a:r>
          </a:p>
        </p:txBody>
      </p:sp>
      <p:sp>
        <p:nvSpPr>
          <p:cNvPr id="220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1" name="Background"/>
          <p:cNvSpPr/>
          <p:nvPr/>
        </p:nvSpPr>
        <p:spPr>
          <a:xfrm>
            <a:off x="0" y="0"/>
            <a:ext cx="12193200" cy="68616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6799" tIns="46799" rIns="46799" bIns="46799"/>
          <a:lstStyle/>
          <a:p>
            <a:pPr/>
          </a:p>
        </p:txBody>
      </p:sp>
      <p:sp>
        <p:nvSpPr>
          <p:cNvPr id="222" name="Logo color"/>
          <p:cNvSpPr/>
          <p:nvPr/>
        </p:nvSpPr>
        <p:spPr>
          <a:xfrm>
            <a:off x="4870539" y="1651373"/>
            <a:ext cx="2388324" cy="34833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223" name="Slide Number"/>
          <p:cNvSpPr txBox="1"/>
          <p:nvPr>
            <p:ph type="sldNum" sz="quarter" idx="2"/>
          </p:nvPr>
        </p:nvSpPr>
        <p:spPr>
          <a:xfrm flipH="1" rot="10800000">
            <a:off x="0" y="6849134"/>
            <a:ext cx="127000" cy="127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24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5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4697" y="2381250"/>
            <a:ext cx="3886201" cy="20955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9" name="Group"/>
          <p:cNvGrpSpPr/>
          <p:nvPr/>
        </p:nvGrpSpPr>
        <p:grpSpPr>
          <a:xfrm>
            <a:off x="7638504" y="2159149"/>
            <a:ext cx="4400352" cy="2273301"/>
            <a:chOff x="0" y="0"/>
            <a:chExt cx="4400351" cy="2273300"/>
          </a:xfrm>
        </p:grpSpPr>
        <p:pic>
          <p:nvPicPr>
            <p:cNvPr id="227" name="csns_logo.png" descr="csns_logo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31659" t="0" r="0" b="0"/>
            <a:stretch>
              <a:fillRect/>
            </a:stretch>
          </p:blipFill>
          <p:spPr>
            <a:xfrm>
              <a:off x="0" y="1193800"/>
              <a:ext cx="4400352" cy="10795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8" name="csns_logo.png" descr="csns_logo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71750" b="0"/>
            <a:stretch>
              <a:fillRect/>
            </a:stretch>
          </p:blipFill>
          <p:spPr>
            <a:xfrm>
              <a:off x="1290835" y="0"/>
              <a:ext cx="1818979" cy="1079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36" name="Group"/>
          <p:cNvGrpSpPr/>
          <p:nvPr/>
        </p:nvGrpSpPr>
        <p:grpSpPr>
          <a:xfrm>
            <a:off x="3041104" y="4876362"/>
            <a:ext cx="1302881" cy="1360126"/>
            <a:chOff x="0" y="0"/>
            <a:chExt cx="1302880" cy="1360125"/>
          </a:xfrm>
        </p:grpSpPr>
        <p:sp>
          <p:nvSpPr>
            <p:cNvPr id="230" name="Logo color"/>
            <p:cNvSpPr/>
            <p:nvPr/>
          </p:nvSpPr>
          <p:spPr>
            <a:xfrm>
              <a:off x="4501" y="812808"/>
              <a:ext cx="210053" cy="306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597" y="18293"/>
                  </a:moveTo>
                  <a:cubicBezTo>
                    <a:pt x="10549" y="19881"/>
                    <a:pt x="11051" y="19881"/>
                    <a:pt x="17003" y="18293"/>
                  </a:cubicBezTo>
                  <a:cubicBezTo>
                    <a:pt x="17003" y="18293"/>
                    <a:pt x="17003" y="18293"/>
                    <a:pt x="21600" y="19949"/>
                  </a:cubicBezTo>
                  <a:cubicBezTo>
                    <a:pt x="21600" y="19949"/>
                    <a:pt x="21600" y="19949"/>
                    <a:pt x="17003" y="21600"/>
                  </a:cubicBezTo>
                  <a:cubicBezTo>
                    <a:pt x="11051" y="20016"/>
                    <a:pt x="10549" y="20016"/>
                    <a:pt x="4597" y="21600"/>
                  </a:cubicBezTo>
                  <a:cubicBezTo>
                    <a:pt x="4597" y="21600"/>
                    <a:pt x="4597" y="21600"/>
                    <a:pt x="0" y="19949"/>
                  </a:cubicBezTo>
                  <a:cubicBezTo>
                    <a:pt x="0" y="19949"/>
                    <a:pt x="0" y="19949"/>
                    <a:pt x="4597" y="18293"/>
                  </a:cubicBezTo>
                  <a:close/>
                  <a:moveTo>
                    <a:pt x="4597" y="14200"/>
                  </a:moveTo>
                  <a:cubicBezTo>
                    <a:pt x="10549" y="15790"/>
                    <a:pt x="11051" y="15790"/>
                    <a:pt x="17003" y="14200"/>
                  </a:cubicBezTo>
                  <a:cubicBezTo>
                    <a:pt x="17003" y="14200"/>
                    <a:pt x="17003" y="14200"/>
                    <a:pt x="21600" y="15858"/>
                  </a:cubicBezTo>
                  <a:cubicBezTo>
                    <a:pt x="21600" y="15858"/>
                    <a:pt x="21600" y="15858"/>
                    <a:pt x="17003" y="17512"/>
                  </a:cubicBezTo>
                  <a:cubicBezTo>
                    <a:pt x="11051" y="15925"/>
                    <a:pt x="10549" y="15925"/>
                    <a:pt x="4597" y="17512"/>
                  </a:cubicBezTo>
                  <a:cubicBezTo>
                    <a:pt x="4597" y="17512"/>
                    <a:pt x="4597" y="17512"/>
                    <a:pt x="0" y="15858"/>
                  </a:cubicBezTo>
                  <a:cubicBezTo>
                    <a:pt x="0" y="15858"/>
                    <a:pt x="0" y="15858"/>
                    <a:pt x="4597" y="14200"/>
                  </a:cubicBezTo>
                  <a:close/>
                  <a:moveTo>
                    <a:pt x="4597" y="10111"/>
                  </a:moveTo>
                  <a:cubicBezTo>
                    <a:pt x="10549" y="11702"/>
                    <a:pt x="11051" y="11702"/>
                    <a:pt x="17003" y="10111"/>
                  </a:cubicBezTo>
                  <a:cubicBezTo>
                    <a:pt x="17003" y="10111"/>
                    <a:pt x="17003" y="10111"/>
                    <a:pt x="21600" y="11769"/>
                  </a:cubicBezTo>
                  <a:cubicBezTo>
                    <a:pt x="21600" y="11769"/>
                    <a:pt x="21600" y="11769"/>
                    <a:pt x="17003" y="13423"/>
                  </a:cubicBezTo>
                  <a:cubicBezTo>
                    <a:pt x="11051" y="11837"/>
                    <a:pt x="10549" y="11837"/>
                    <a:pt x="4597" y="13423"/>
                  </a:cubicBezTo>
                  <a:cubicBezTo>
                    <a:pt x="4597" y="13423"/>
                    <a:pt x="4597" y="13423"/>
                    <a:pt x="0" y="11769"/>
                  </a:cubicBezTo>
                  <a:cubicBezTo>
                    <a:pt x="0" y="11769"/>
                    <a:pt x="0" y="11769"/>
                    <a:pt x="4597" y="10111"/>
                  </a:cubicBezTo>
                  <a:close/>
                  <a:moveTo>
                    <a:pt x="2971" y="918"/>
                  </a:moveTo>
                  <a:lnTo>
                    <a:pt x="2971" y="6926"/>
                  </a:lnTo>
                  <a:cubicBezTo>
                    <a:pt x="2971" y="6926"/>
                    <a:pt x="2971" y="6926"/>
                    <a:pt x="3980" y="6926"/>
                  </a:cubicBezTo>
                  <a:cubicBezTo>
                    <a:pt x="4430" y="6926"/>
                    <a:pt x="4695" y="6878"/>
                    <a:pt x="4903" y="6708"/>
                  </a:cubicBezTo>
                  <a:cubicBezTo>
                    <a:pt x="5220" y="6447"/>
                    <a:pt x="5249" y="5917"/>
                    <a:pt x="5249" y="4849"/>
                  </a:cubicBezTo>
                  <a:cubicBezTo>
                    <a:pt x="5249" y="4849"/>
                    <a:pt x="5249" y="4849"/>
                    <a:pt x="5249" y="2990"/>
                  </a:cubicBezTo>
                  <a:cubicBezTo>
                    <a:pt x="5249" y="1926"/>
                    <a:pt x="5220" y="1396"/>
                    <a:pt x="4903" y="1135"/>
                  </a:cubicBezTo>
                  <a:cubicBezTo>
                    <a:pt x="4695" y="965"/>
                    <a:pt x="4430" y="918"/>
                    <a:pt x="3980" y="918"/>
                  </a:cubicBezTo>
                  <a:cubicBezTo>
                    <a:pt x="3980" y="918"/>
                    <a:pt x="3980" y="918"/>
                    <a:pt x="2971" y="918"/>
                  </a:cubicBezTo>
                  <a:close/>
                  <a:moveTo>
                    <a:pt x="8068" y="0"/>
                  </a:moveTo>
                  <a:cubicBezTo>
                    <a:pt x="8068" y="0"/>
                    <a:pt x="8068" y="0"/>
                    <a:pt x="13456" y="0"/>
                  </a:cubicBezTo>
                  <a:cubicBezTo>
                    <a:pt x="13542" y="0"/>
                    <a:pt x="13594" y="16"/>
                    <a:pt x="13635" y="44"/>
                  </a:cubicBezTo>
                  <a:cubicBezTo>
                    <a:pt x="13669" y="67"/>
                    <a:pt x="13698" y="103"/>
                    <a:pt x="13698" y="162"/>
                  </a:cubicBezTo>
                  <a:cubicBezTo>
                    <a:pt x="13698" y="162"/>
                    <a:pt x="13698" y="162"/>
                    <a:pt x="13698" y="827"/>
                  </a:cubicBezTo>
                  <a:cubicBezTo>
                    <a:pt x="13698" y="886"/>
                    <a:pt x="13669" y="922"/>
                    <a:pt x="13635" y="945"/>
                  </a:cubicBezTo>
                  <a:cubicBezTo>
                    <a:pt x="13594" y="973"/>
                    <a:pt x="13542" y="989"/>
                    <a:pt x="13456" y="989"/>
                  </a:cubicBezTo>
                  <a:cubicBezTo>
                    <a:pt x="13456" y="989"/>
                    <a:pt x="13456" y="989"/>
                    <a:pt x="11731" y="989"/>
                  </a:cubicBezTo>
                  <a:cubicBezTo>
                    <a:pt x="11731" y="989"/>
                    <a:pt x="11731" y="989"/>
                    <a:pt x="11731" y="7681"/>
                  </a:cubicBezTo>
                  <a:cubicBezTo>
                    <a:pt x="11731" y="7740"/>
                    <a:pt x="11708" y="7776"/>
                    <a:pt x="11667" y="7800"/>
                  </a:cubicBezTo>
                  <a:cubicBezTo>
                    <a:pt x="11633" y="7827"/>
                    <a:pt x="11581" y="7843"/>
                    <a:pt x="11494" y="7843"/>
                  </a:cubicBezTo>
                  <a:cubicBezTo>
                    <a:pt x="11494" y="7843"/>
                    <a:pt x="11494" y="7843"/>
                    <a:pt x="10029" y="7843"/>
                  </a:cubicBezTo>
                  <a:cubicBezTo>
                    <a:pt x="9943" y="7843"/>
                    <a:pt x="9891" y="7827"/>
                    <a:pt x="9850" y="7800"/>
                  </a:cubicBezTo>
                  <a:cubicBezTo>
                    <a:pt x="9810" y="7776"/>
                    <a:pt x="9787" y="7740"/>
                    <a:pt x="9787" y="7681"/>
                  </a:cubicBezTo>
                  <a:cubicBezTo>
                    <a:pt x="9787" y="7681"/>
                    <a:pt x="9787" y="7681"/>
                    <a:pt x="9787" y="989"/>
                  </a:cubicBezTo>
                  <a:cubicBezTo>
                    <a:pt x="9787" y="989"/>
                    <a:pt x="9787" y="989"/>
                    <a:pt x="8068" y="989"/>
                  </a:cubicBezTo>
                  <a:cubicBezTo>
                    <a:pt x="7981" y="989"/>
                    <a:pt x="7929" y="973"/>
                    <a:pt x="7889" y="945"/>
                  </a:cubicBezTo>
                  <a:cubicBezTo>
                    <a:pt x="7849" y="922"/>
                    <a:pt x="7825" y="886"/>
                    <a:pt x="7825" y="827"/>
                  </a:cubicBezTo>
                  <a:cubicBezTo>
                    <a:pt x="7825" y="827"/>
                    <a:pt x="7825" y="827"/>
                    <a:pt x="7825" y="162"/>
                  </a:cubicBezTo>
                  <a:cubicBezTo>
                    <a:pt x="7825" y="103"/>
                    <a:pt x="7849" y="67"/>
                    <a:pt x="7889" y="44"/>
                  </a:cubicBezTo>
                  <a:cubicBezTo>
                    <a:pt x="7929" y="16"/>
                    <a:pt x="7981" y="0"/>
                    <a:pt x="8068" y="0"/>
                  </a:cubicBezTo>
                  <a:close/>
                  <a:moveTo>
                    <a:pt x="1390" y="0"/>
                  </a:moveTo>
                  <a:cubicBezTo>
                    <a:pt x="1390" y="0"/>
                    <a:pt x="1390" y="0"/>
                    <a:pt x="4257" y="0"/>
                  </a:cubicBezTo>
                  <a:cubicBezTo>
                    <a:pt x="5370" y="0"/>
                    <a:pt x="6051" y="174"/>
                    <a:pt x="6466" y="538"/>
                  </a:cubicBezTo>
                  <a:cubicBezTo>
                    <a:pt x="7072" y="1036"/>
                    <a:pt x="7089" y="1843"/>
                    <a:pt x="7089" y="3077"/>
                  </a:cubicBezTo>
                  <a:cubicBezTo>
                    <a:pt x="7089" y="3077"/>
                    <a:pt x="7089" y="3077"/>
                    <a:pt x="7089" y="4766"/>
                  </a:cubicBezTo>
                  <a:cubicBezTo>
                    <a:pt x="7089" y="6000"/>
                    <a:pt x="7072" y="6807"/>
                    <a:pt x="6466" y="7305"/>
                  </a:cubicBezTo>
                  <a:cubicBezTo>
                    <a:pt x="6051" y="7669"/>
                    <a:pt x="5370" y="7843"/>
                    <a:pt x="4257" y="7843"/>
                  </a:cubicBezTo>
                  <a:cubicBezTo>
                    <a:pt x="4257" y="7843"/>
                    <a:pt x="4257" y="7843"/>
                    <a:pt x="1390" y="7843"/>
                  </a:cubicBezTo>
                  <a:cubicBezTo>
                    <a:pt x="1304" y="7843"/>
                    <a:pt x="1252" y="7827"/>
                    <a:pt x="1217" y="7800"/>
                  </a:cubicBezTo>
                  <a:cubicBezTo>
                    <a:pt x="1177" y="7776"/>
                    <a:pt x="1154" y="7740"/>
                    <a:pt x="1154" y="7681"/>
                  </a:cubicBezTo>
                  <a:cubicBezTo>
                    <a:pt x="1154" y="7681"/>
                    <a:pt x="1154" y="7681"/>
                    <a:pt x="1154" y="162"/>
                  </a:cubicBezTo>
                  <a:cubicBezTo>
                    <a:pt x="1154" y="103"/>
                    <a:pt x="1177" y="67"/>
                    <a:pt x="1217" y="44"/>
                  </a:cubicBezTo>
                  <a:cubicBezTo>
                    <a:pt x="1252" y="16"/>
                    <a:pt x="1304" y="0"/>
                    <a:pt x="1390" y="0"/>
                  </a:cubicBezTo>
                  <a:close/>
                  <a:moveTo>
                    <a:pt x="14706" y="0"/>
                  </a:moveTo>
                  <a:cubicBezTo>
                    <a:pt x="14706" y="0"/>
                    <a:pt x="14706" y="0"/>
                    <a:pt x="16045" y="0"/>
                  </a:cubicBezTo>
                  <a:cubicBezTo>
                    <a:pt x="16131" y="0"/>
                    <a:pt x="16183" y="16"/>
                    <a:pt x="16224" y="44"/>
                  </a:cubicBezTo>
                  <a:cubicBezTo>
                    <a:pt x="16264" y="67"/>
                    <a:pt x="16287" y="103"/>
                    <a:pt x="16287" y="162"/>
                  </a:cubicBezTo>
                  <a:cubicBezTo>
                    <a:pt x="16287" y="162"/>
                    <a:pt x="16287" y="162"/>
                    <a:pt x="16287" y="5712"/>
                  </a:cubicBezTo>
                  <a:cubicBezTo>
                    <a:pt x="16287" y="6314"/>
                    <a:pt x="16368" y="6646"/>
                    <a:pt x="16627" y="6844"/>
                  </a:cubicBezTo>
                  <a:cubicBezTo>
                    <a:pt x="16818" y="6990"/>
                    <a:pt x="17072" y="7053"/>
                    <a:pt x="17406" y="7053"/>
                  </a:cubicBezTo>
                  <a:cubicBezTo>
                    <a:pt x="17776" y="7053"/>
                    <a:pt x="18041" y="6982"/>
                    <a:pt x="18226" y="6844"/>
                  </a:cubicBezTo>
                  <a:cubicBezTo>
                    <a:pt x="18503" y="6638"/>
                    <a:pt x="18566" y="6294"/>
                    <a:pt x="18566" y="5712"/>
                  </a:cubicBezTo>
                  <a:cubicBezTo>
                    <a:pt x="18566" y="5712"/>
                    <a:pt x="18566" y="5712"/>
                    <a:pt x="18566" y="162"/>
                  </a:cubicBezTo>
                  <a:cubicBezTo>
                    <a:pt x="18566" y="103"/>
                    <a:pt x="18589" y="67"/>
                    <a:pt x="18630" y="44"/>
                  </a:cubicBezTo>
                  <a:cubicBezTo>
                    <a:pt x="18664" y="16"/>
                    <a:pt x="18722" y="0"/>
                    <a:pt x="18803" y="0"/>
                  </a:cubicBezTo>
                  <a:cubicBezTo>
                    <a:pt x="18803" y="0"/>
                    <a:pt x="18803" y="0"/>
                    <a:pt x="20147" y="0"/>
                  </a:cubicBezTo>
                  <a:cubicBezTo>
                    <a:pt x="20234" y="0"/>
                    <a:pt x="20286" y="16"/>
                    <a:pt x="20320" y="44"/>
                  </a:cubicBezTo>
                  <a:cubicBezTo>
                    <a:pt x="20361" y="67"/>
                    <a:pt x="20384" y="103"/>
                    <a:pt x="20384" y="162"/>
                  </a:cubicBezTo>
                  <a:cubicBezTo>
                    <a:pt x="20384" y="162"/>
                    <a:pt x="20384" y="162"/>
                    <a:pt x="20384" y="5716"/>
                  </a:cubicBezTo>
                  <a:cubicBezTo>
                    <a:pt x="20384" y="6464"/>
                    <a:pt x="20257" y="6962"/>
                    <a:pt x="19732" y="7382"/>
                  </a:cubicBezTo>
                  <a:cubicBezTo>
                    <a:pt x="19287" y="7738"/>
                    <a:pt x="18560" y="7943"/>
                    <a:pt x="17430" y="7943"/>
                  </a:cubicBezTo>
                  <a:cubicBezTo>
                    <a:pt x="16316" y="7943"/>
                    <a:pt x="15583" y="7750"/>
                    <a:pt x="15093" y="7382"/>
                  </a:cubicBezTo>
                  <a:cubicBezTo>
                    <a:pt x="14625" y="7030"/>
                    <a:pt x="14469" y="6523"/>
                    <a:pt x="14469" y="5716"/>
                  </a:cubicBezTo>
                  <a:cubicBezTo>
                    <a:pt x="14469" y="5716"/>
                    <a:pt x="14469" y="5716"/>
                    <a:pt x="14469" y="162"/>
                  </a:cubicBezTo>
                  <a:cubicBezTo>
                    <a:pt x="14469" y="103"/>
                    <a:pt x="14493" y="67"/>
                    <a:pt x="14527" y="44"/>
                  </a:cubicBezTo>
                  <a:cubicBezTo>
                    <a:pt x="14568" y="16"/>
                    <a:pt x="14620" y="0"/>
                    <a:pt x="1470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6799" tIns="46799" rIns="46799" bIns="46799" numCol="1" anchor="t">
              <a:noAutofit/>
            </a:bodyPr>
            <a:lstStyle/>
            <a:p>
              <a:pPr>
                <a:defRPr>
                  <a:latin typeface="Verdana"/>
                  <a:ea typeface="Verdana"/>
                  <a:cs typeface="Verdana"/>
                  <a:sym typeface="Verdana"/>
                </a:defRPr>
              </a:pPr>
            </a:p>
          </p:txBody>
        </p:sp>
        <p:pic>
          <p:nvPicPr>
            <p:cNvPr id="231" name="logoill.pdf" descr="logoill.pdf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873564" y="825033"/>
              <a:ext cx="294923" cy="281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2" name="mcstas-logo.pdf" descr="mcstas-logo.pdf"/>
            <p:cNvPicPr>
              <a:picLocks noChangeAspect="0"/>
            </p:cNvPicPr>
            <p:nvPr/>
          </p:nvPicPr>
          <p:blipFill>
            <a:blip r:embed="rId5">
              <a:extLst/>
            </a:blip>
            <a:srcRect l="0" t="0" r="0" b="0"/>
            <a:stretch>
              <a:fillRect/>
            </a:stretch>
          </p:blipFill>
          <p:spPr>
            <a:xfrm>
              <a:off x="0" y="0"/>
              <a:ext cx="1302881" cy="7655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3" name="PSI-Logo_trans.png" descr="PSI-Logo_trans.png"/>
            <p:cNvPicPr>
              <a:picLocks noChangeAspect="0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485313" y="899696"/>
              <a:ext cx="367097" cy="1343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4" name="ku-logo.pdf" descr="ku-logo.pdf"/>
            <p:cNvPicPr>
              <a:picLocks noChangeAspect="0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235190" y="810100"/>
              <a:ext cx="230453" cy="31311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35" name="ESS_Logo_Frugal_Blue_cmyk.png" descr="ESS_Logo_Frugal_Blue_cmyk.png"/>
            <p:cNvPicPr>
              <a:picLocks noChangeAspect="0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385812" y="1090335"/>
              <a:ext cx="501390" cy="2697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37" name="2019 CSNS McStas School"/>
          <p:cNvSpPr txBox="1"/>
          <p:nvPr/>
        </p:nvSpPr>
        <p:spPr>
          <a:xfrm>
            <a:off x="7343015" y="5196196"/>
            <a:ext cx="2610681" cy="720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 algn="ctr" defTabSz="585215">
              <a:lnSpc>
                <a:spcPct val="110000"/>
              </a:lnSpc>
              <a:spcBef>
                <a:spcPts val="0"/>
              </a:spcBef>
              <a:defRPr b="1" i="1" sz="2368"/>
            </a:pPr>
            <a:r>
              <a:t>2019 CSNS</a:t>
            </a:r>
            <a:br/>
            <a:r>
              <a:t>McStas School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1.tif"/><Relationship Id="rId9" Type="http://schemas.openxmlformats.org/officeDocument/2006/relationships/slideLayout" Target="../slideLayouts/slideLayout1.xml"/><Relationship Id="rId10" Type="http://schemas.openxmlformats.org/officeDocument/2006/relationships/slideLayout" Target="../slideLayouts/slideLayout2.xml"/><Relationship Id="rId11" Type="http://schemas.openxmlformats.org/officeDocument/2006/relationships/slideLayout" Target="../slideLayouts/slideLayout3.xml"/><Relationship Id="rId12" Type="http://schemas.openxmlformats.org/officeDocument/2006/relationships/slideLayout" Target="../slideLayouts/slideLayout4.xml"/><Relationship Id="rId13" Type="http://schemas.openxmlformats.org/officeDocument/2006/relationships/slideLayout" Target="../slideLayouts/slideLayout5.xml"/><Relationship Id="rId14" Type="http://schemas.openxmlformats.org/officeDocument/2006/relationships/slideLayout" Target="../slideLayouts/slideLayout6.xml"/><Relationship Id="rId15" Type="http://schemas.openxmlformats.org/officeDocument/2006/relationships/slideLayout" Target="../slideLayouts/slideLayout7.xml"/><Relationship Id="rId16" Type="http://schemas.openxmlformats.org/officeDocument/2006/relationships/slideLayout" Target="../slideLayouts/slideLayout8.xml"/><Relationship Id="rId17" Type="http://schemas.openxmlformats.org/officeDocument/2006/relationships/slideLayout" Target="../slideLayouts/slideLayout9.xml"/><Relationship Id="rId18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go color"/>
          <p:cNvSpPr/>
          <p:nvPr/>
        </p:nvSpPr>
        <p:spPr>
          <a:xfrm>
            <a:off x="252000" y="252000"/>
            <a:ext cx="419612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sp>
        <p:nvSpPr>
          <p:cNvPr id="3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UserProfile.Offices.Workarea_{{DocumentLanguage}}text"/>
          <p:cNvSpPr txBox="1"/>
          <p:nvPr/>
        </p:nvSpPr>
        <p:spPr>
          <a:xfrm>
            <a:off x="1774725" y="6636099"/>
            <a:ext cx="339707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2019 McStas school @ CSNS</a:t>
            </a:r>
          </a:p>
        </p:txBody>
      </p:sp>
      <p:sp>
        <p:nvSpPr>
          <p:cNvPr id="5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r>
              <a:t>6. marts 2019</a:t>
            </a:r>
          </a:p>
        </p:txBody>
      </p:sp>
      <p:sp>
        <p:nvSpPr>
          <p:cNvPr id="6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11506450" y="6636099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>
              <a:spcBef>
                <a:spcPts val="400"/>
              </a:spcBef>
              <a:defRPr b="1" sz="7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8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15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9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</a:p>
            </p:txBody>
          </p:sp>
          <p:pic>
            <p:nvPicPr>
              <p:cNvPr id="10" name="logoill.pdf" descr="logoill.pdf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" name="mcstas-logo.pdf" descr="mcstas-logo.pdf"/>
              <p:cNvPicPr>
                <a:picLocks noChangeAspect="0"/>
              </p:cNvPicPr>
              <p:nvPr/>
            </p:nvPicPr>
            <p:blipFill>
              <a:blip r:embed="rId4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" name="PSI-Logo_trans.png" descr="PSI-Logo_trans.png"/>
              <p:cNvPicPr>
                <a:picLocks noChangeAspect="0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" name="ku-logo.pdf" descr="ku-logo.pdf"/>
              <p:cNvPicPr>
                <a:picLocks noChangeAspect="0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" name="ESS_Logo_Frugal_Blue_cmyk.png" descr="ESS_Logo_Frugal_Blue_cmyk.png"/>
              <p:cNvPicPr>
                <a:picLocks noChangeAspect="0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6" name="Image" descr="Image"/>
            <p:cNvPicPr>
              <a:picLocks noChangeAspect="0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b="1" i="1" sz="1480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  <p:sp>
        <p:nvSpPr>
          <p:cNvPr id="19" name="Title Text"/>
          <p:cNvSpPr txBox="1"/>
          <p:nvPr>
            <p:ph type="title"/>
          </p:nvPr>
        </p:nvSpPr>
        <p:spPr>
          <a:xfrm>
            <a:off x="608965" y="0"/>
            <a:ext cx="10961370" cy="1417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pPr/>
            <a:r>
              <a:t>Title Text</a:t>
            </a:r>
          </a:p>
        </p:txBody>
      </p:sp>
      <p:sp>
        <p:nvSpPr>
          <p:cNvPr id="20" name="Body Level One…"/>
          <p:cNvSpPr txBox="1"/>
          <p:nvPr>
            <p:ph type="body" idx="1"/>
          </p:nvPr>
        </p:nvSpPr>
        <p:spPr>
          <a:xfrm>
            <a:off x="608965" y="1600200"/>
            <a:ext cx="1096137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9"/>
    <p:sldLayoutId id="2147483650" r:id="rId10"/>
    <p:sldLayoutId id="2147483651" r:id="rId11"/>
    <p:sldLayoutId id="2147483652" r:id="rId12"/>
    <p:sldLayoutId id="2147483653" r:id="rId13"/>
    <p:sldLayoutId id="2147483654" r:id="rId14"/>
    <p:sldLayoutId id="2147483655" r:id="rId15"/>
    <p:sldLayoutId id="2147483656" r:id="rId16"/>
    <p:sldLayoutId id="2147483657" r:id="rId17"/>
    <p:sldLayoutId id="2147483658" r:id="rId1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198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414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6156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828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7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"/><Relationship Id="rId3" Type="http://schemas.openxmlformats.org/officeDocument/2006/relationships/image" Target="../media/image22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cstas.org/links" TargetMode="External"/><Relationship Id="rId3" Type="http://schemas.openxmlformats.org/officeDocument/2006/relationships/hyperlink" Target="https://github.com/McStasMcXtrace/McCode/wiki" TargetMode="External"/><Relationship Id="rId4" Type="http://schemas.openxmlformats.org/officeDocument/2006/relationships/hyperlink" Target="https://github.com/McStasMcXtrace/McCode/wiki/User-documentation-for-the-2017--Python-tool-set" TargetMode="External"/><Relationship Id="rId5" Type="http://schemas.openxmlformats.org/officeDocument/2006/relationships/hyperlink" Target="https://github.com/McStasMcXtrace/McCode/wiki/mcrun-variants---table-overview" TargetMode="External"/><Relationship Id="rId6" Type="http://schemas.openxmlformats.org/officeDocument/2006/relationships/hyperlink" Target="https://github.com/McStasMcXtrace/McCode/wiki/mcplot-variants---table-overview" TargetMode="External"/><Relationship Id="rId7" Type="http://schemas.openxmlformats.org/officeDocument/2006/relationships/hyperlink" Target="https://github.com/McStasMcXtrace/McCode/wiki/mcdisplay-variants---table-overview" TargetMode="External"/><Relationship Id="rId8" Type="http://schemas.openxmlformats.org/officeDocument/2006/relationships/image" Target="../media/image1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OF spectrometer (direct geomet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TOF spectrometer (direct geometry)</a:t>
            </a:r>
          </a:p>
        </p:txBody>
      </p:sp>
      <p:sp>
        <p:nvSpPr>
          <p:cNvPr id="269" name="Erik Knudsen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Erik Knudsen</a:t>
            </a:r>
          </a:p>
        </p:txBody>
      </p:sp>
      <p:sp>
        <p:nvSpPr>
          <p:cNvPr id="2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Rectangle"/>
          <p:cNvSpPr/>
          <p:nvPr/>
        </p:nvSpPr>
        <p:spPr>
          <a:xfrm>
            <a:off x="1563522" y="-33306"/>
            <a:ext cx="9174737" cy="6890381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6799" tIns="46799" rIns="46799" bIns="46799" anchor="ctr"/>
          <a:lstStyle/>
          <a:p>
            <a:pPr/>
          </a:p>
        </p:txBody>
      </p:sp>
      <p:sp>
        <p:nvSpPr>
          <p:cNvPr id="3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17" name="WEB_Instrument-layout_by-group.png" descr="WEB_Instrument-layout_by-grou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2623" y="-9957"/>
            <a:ext cx="9140159" cy="6843683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  <p:pic>
        <p:nvPicPr>
          <p:cNvPr id="318" name="Screen Shot 2018-09-24 at 09.24.43.png" descr="Screen Shot 2018-09-24 at 09.24.4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51072" y="100107"/>
            <a:ext cx="688877" cy="650301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Today’s instruments:…"/>
          <p:cNvSpPr txBox="1"/>
          <p:nvPr/>
        </p:nvSpPr>
        <p:spPr>
          <a:xfrm>
            <a:off x="5457855" y="136836"/>
            <a:ext cx="1917602" cy="92299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Today’s instruments:</a:t>
            </a:r>
          </a:p>
          <a:p>
            <a:pPr marL="160421" indent="-160421">
              <a:buSzPct val="100000"/>
              <a:buChar char="•"/>
              <a:defRPr>
                <a:solidFill>
                  <a:srgbClr val="C0504D"/>
                </a:solidFill>
              </a:defRPr>
            </a:pPr>
            <a:r>
              <a:t>One thermal</a:t>
            </a:r>
          </a:p>
          <a:p>
            <a:pPr marL="160421" indent="-160421">
              <a:buSzPct val="100000"/>
              <a:buChar char="•"/>
              <a:defRPr>
                <a:solidFill>
                  <a:srgbClr val="3F6797"/>
                </a:solidFill>
              </a:defRPr>
            </a:pPr>
            <a:r>
              <a:t>One cold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Rectangle"/>
          <p:cNvSpPr/>
          <p:nvPr/>
        </p:nvSpPr>
        <p:spPr>
          <a:xfrm>
            <a:off x="1563522" y="-33306"/>
            <a:ext cx="9174737" cy="6890381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46799" tIns="46799" rIns="46799" bIns="46799" anchor="ctr"/>
          <a:lstStyle/>
          <a:p>
            <a:pPr/>
          </a:p>
        </p:txBody>
      </p:sp>
      <p:sp>
        <p:nvSpPr>
          <p:cNvPr id="3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23" name="WEB_Instrument-layout_by-group.png" descr="WEB_Instrument-layout_by-grou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2623" y="-9957"/>
            <a:ext cx="9140159" cy="6843683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  <p:sp>
        <p:nvSpPr>
          <p:cNvPr id="324" name="Circle"/>
          <p:cNvSpPr/>
          <p:nvPr/>
        </p:nvSpPr>
        <p:spPr>
          <a:xfrm>
            <a:off x="3738335" y="5215537"/>
            <a:ext cx="378061" cy="385856"/>
          </a:xfrm>
          <a:prstGeom prst="ellipse">
            <a:avLst/>
          </a:prstGeom>
          <a:ln w="12700">
            <a:solidFill>
              <a:srgbClr val="C0504D"/>
            </a:solidFill>
          </a:ln>
        </p:spPr>
        <p:txBody>
          <a:bodyPr lIns="46799" tIns="46799" rIns="46799" bIns="46799" anchor="ctr"/>
          <a:lstStyle/>
          <a:p>
            <a:pPr/>
          </a:p>
        </p:txBody>
      </p:sp>
      <p:sp>
        <p:nvSpPr>
          <p:cNvPr id="325" name="Oval"/>
          <p:cNvSpPr/>
          <p:nvPr/>
        </p:nvSpPr>
        <p:spPr>
          <a:xfrm>
            <a:off x="5455717" y="4558552"/>
            <a:ext cx="515987" cy="558533"/>
          </a:xfrm>
          <a:prstGeom prst="ellipse">
            <a:avLst/>
          </a:prstGeom>
          <a:ln w="12700">
            <a:solidFill>
              <a:srgbClr val="3F6797"/>
            </a:solidFill>
          </a:ln>
        </p:spPr>
        <p:txBody>
          <a:bodyPr lIns="46799" tIns="46799" rIns="46799" bIns="46799" anchor="ctr"/>
          <a:lstStyle/>
          <a:p>
            <a:pPr/>
          </a:p>
        </p:txBody>
      </p:sp>
      <p:pic>
        <p:nvPicPr>
          <p:cNvPr id="326" name="Screen Shot 2018-09-24 at 09.24.43.png" descr="Screen Shot 2018-09-24 at 09.24.4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51072" y="100107"/>
            <a:ext cx="688877" cy="650301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Today’s instruments:…"/>
          <p:cNvSpPr txBox="1"/>
          <p:nvPr/>
        </p:nvSpPr>
        <p:spPr>
          <a:xfrm>
            <a:off x="5457855" y="136836"/>
            <a:ext cx="1917602" cy="92299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Today’s instruments:</a:t>
            </a:r>
          </a:p>
          <a:p>
            <a:pPr marL="160421" indent="-160421">
              <a:buSzPct val="100000"/>
              <a:buChar char="•"/>
              <a:defRPr>
                <a:solidFill>
                  <a:srgbClr val="C0504D"/>
                </a:solidFill>
              </a:defRPr>
            </a:pPr>
            <a:r>
              <a:t>One thermal - IN4</a:t>
            </a:r>
          </a:p>
          <a:p>
            <a:pPr marL="160421" indent="-160421">
              <a:buSzPct val="100000"/>
              <a:buChar char="•"/>
              <a:defRPr>
                <a:solidFill>
                  <a:srgbClr val="3F6797"/>
                </a:solidFill>
              </a:defRPr>
            </a:pPr>
            <a:r>
              <a:t>One cold - IN5</a:t>
            </a:r>
          </a:p>
        </p:txBody>
      </p:sp>
      <p:sp>
        <p:nvSpPr>
          <p:cNvPr id="328" name="Line"/>
          <p:cNvSpPr/>
          <p:nvPr/>
        </p:nvSpPr>
        <p:spPr>
          <a:xfrm>
            <a:off x="5548196" y="813238"/>
            <a:ext cx="147048" cy="3686634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329" name="Line"/>
          <p:cNvSpPr/>
          <p:nvPr/>
        </p:nvSpPr>
        <p:spPr>
          <a:xfrm flipH="1">
            <a:off x="3909208" y="601540"/>
            <a:ext cx="1604495" cy="4613129"/>
          </a:xfrm>
          <a:prstGeom prst="line">
            <a:avLst/>
          </a:prstGeom>
          <a:ln w="12700">
            <a:solidFill>
              <a:srgbClr val="C0504D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ILL IN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ILL IN4</a:t>
            </a:r>
          </a:p>
        </p:txBody>
      </p:sp>
      <p:sp>
        <p:nvSpPr>
          <p:cNvPr id="332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34" name="in4c-description2.jpg" descr="in4c-description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36440" y="1072469"/>
            <a:ext cx="7376673" cy="55325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ILL IN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ILL IN4</a:t>
            </a:r>
          </a:p>
        </p:txBody>
      </p:sp>
      <p:pic>
        <p:nvPicPr>
          <p:cNvPr id="337" name="in4c-description2.jpg" descr="in4c-description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29284" y="-238382"/>
            <a:ext cx="4253533" cy="3190150"/>
          </a:xfrm>
          <a:prstGeom prst="rect">
            <a:avLst/>
          </a:prstGeom>
          <a:ln w="12700">
            <a:miter lim="400000"/>
          </a:ln>
        </p:spPr>
      </p:pic>
      <p:sp>
        <p:nvSpPr>
          <p:cNvPr id="3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39" name="Screen Shot 2018-09-24 at 09.31.49.png" descr="Screen Shot 2018-09-24 at 09.31.4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04235" y="2854553"/>
            <a:ext cx="7329866" cy="4166121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Thermal, in ILL level C @ reactor face…"/>
          <p:cNvSpPr txBox="1"/>
          <p:nvPr>
            <p:ph type="body" idx="1"/>
          </p:nvPr>
        </p:nvSpPr>
        <p:spPr>
          <a:xfrm>
            <a:off x="1534813" y="896446"/>
            <a:ext cx="9312376" cy="4545579"/>
          </a:xfrm>
          <a:prstGeom prst="rect">
            <a:avLst/>
          </a:prstGeom>
        </p:spPr>
        <p:txBody>
          <a:bodyPr/>
          <a:lstStyle/>
          <a:p>
            <a:pPr marL="205740" indent="-205740"/>
            <a:br/>
            <a:br/>
            <a:br/>
          </a:p>
          <a:p>
            <a:pPr marL="205740" indent="-205740"/>
            <a:r>
              <a:t>Thermal, in ILL level C</a:t>
            </a:r>
            <a:br/>
            <a:r>
              <a:t>@ reactor face</a:t>
            </a:r>
          </a:p>
          <a:p>
            <a:pPr marL="205740" indent="-205740"/>
            <a:r>
              <a:t>Use of chopper, focusing monochromator and fermi-chopper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McStas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McStas model</a:t>
            </a:r>
          </a:p>
        </p:txBody>
      </p:sp>
      <p:sp>
        <p:nvSpPr>
          <p:cNvPr id="343" name="Get out ‘Neutron Site -&gt; ILL -&gt; ILL_IN4.inst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Get out ‘Neutron Site -&gt; ILL -&gt; ILL_IN4.instr</a:t>
            </a:r>
          </a:p>
          <a:p>
            <a:pPr/>
          </a:p>
          <a:p>
            <a:pPr lvl="1" marL="344587" indent="-128587">
              <a:buSzPct val="45000"/>
              <a:buChar char="l"/>
            </a:pPr>
            <a:r>
              <a:t>Find the documentation for the instrument via Help -&gt; mcdoc Component Reference</a:t>
            </a:r>
          </a:p>
          <a:p>
            <a:pPr/>
          </a:p>
          <a:p>
            <a:pPr lvl="1" marL="344587" indent="-128587">
              <a:buSzPct val="45000"/>
              <a:buChar char="l"/>
            </a:pPr>
            <a:r>
              <a:t>Run to compile, and visualise the instrument with mcdisplay-webgl </a:t>
            </a:r>
            <a:br/>
            <a:r>
              <a:t>(Use setting in File-&gt;Preferences to set mcdisplay tool)</a:t>
            </a:r>
          </a:p>
          <a:p>
            <a:pPr/>
          </a:p>
          <a:p>
            <a:pPr lvl="1" marL="344587" indent="-128587">
              <a:buSzPct val="45000"/>
              <a:buChar char="l"/>
            </a:pPr>
            <a:r>
              <a:t>Look at the code in the editor</a:t>
            </a:r>
          </a:p>
        </p:txBody>
      </p:sp>
      <p:sp>
        <p:nvSpPr>
          <p:cNvPr id="3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pecial 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Special features</a:t>
            </a:r>
          </a:p>
        </p:txBody>
      </p:sp>
      <p:sp>
        <p:nvSpPr>
          <p:cNvPr id="347" name="In DECLARE/INITIALIZE there is infrastructure to generate an S(q,⍵) with Dirac delta functions which is relevant for the current setting of the instrume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98119" indent="-198119">
              <a:defRPr sz="2500"/>
            </a:pPr>
            <a:r>
              <a:t>In DECLARE/INITIALIZE there is infrastructure to generate an S(q,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⍵) with Dirac delta functions which is relevant for the current setting of the instrument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198119" indent="-198119">
              <a:defRPr sz="2500"/>
            </a:pP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198119" indent="-198119">
              <a:defRPr sz="25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- Accessible by running default parameters, specifically (sample_coh=Dirac2D.sqw. - the default)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198119" indent="-198119">
              <a:defRPr sz="2500"/>
            </a:pP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198119" indent="-198119">
              <a:defRPr sz="25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Run a simulation with default parameters and </a:t>
            </a:r>
            <a:br>
              <a:rPr>
                <a:latin typeface="+mj-lt"/>
                <a:ea typeface="+mj-ea"/>
                <a:cs typeface="+mj-cs"/>
                <a:sym typeface="Helvetica"/>
              </a:rPr>
            </a:br>
            <a:r>
              <a:rPr>
                <a:latin typeface="+mj-lt"/>
                <a:ea typeface="+mj-ea"/>
                <a:cs typeface="+mj-cs"/>
                <a:sym typeface="Helvetica"/>
              </a:rPr>
              <a:t>1e7 neutron rays and inspect the output. Locate</a:t>
            </a:r>
            <a:br>
              <a:rPr>
                <a:latin typeface="+mj-lt"/>
                <a:ea typeface="+mj-ea"/>
                <a:cs typeface="+mj-cs"/>
                <a:sym typeface="Helvetica"/>
              </a:rPr>
            </a:br>
            <a:r>
              <a:rPr>
                <a:latin typeface="+mj-lt"/>
                <a:ea typeface="+mj-ea"/>
                <a:cs typeface="+mj-cs"/>
                <a:sym typeface="Helvetica"/>
              </a:rPr>
              <a:t>the detector output that illustrates the instrument resolution</a:t>
            </a:r>
          </a:p>
        </p:txBody>
      </p:sp>
      <p:sp>
        <p:nvSpPr>
          <p:cNvPr id="3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Investigate resolution @ different instrument setting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Investigate resolution @ different instrument settings</a:t>
            </a:r>
          </a:p>
        </p:txBody>
      </p:sp>
      <p:sp>
        <p:nvSpPr>
          <p:cNvPr id="351" name="Run simulations at lambda=1.1, 2.2, 3.3 and 4.4 Å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Run simulations at lambda=1.1, 2.2, 3.3 and 4.4 Å</a:t>
            </a:r>
            <a:br/>
          </a:p>
          <a:p>
            <a:pPr/>
            <a:r>
              <a:t>Hint: </a:t>
            </a:r>
          </a:p>
          <a:p>
            <a:pPr lvl="1" marL="344587" indent="-128587">
              <a:buSzPct val="45000"/>
              <a:buChar char="l"/>
            </a:pPr>
            <a:r>
              <a:t>Look at instrument output and documentation, you may have to adjust e.g. monochromator type for non-default wavelength</a:t>
            </a:r>
          </a:p>
          <a:p>
            <a:pPr marL="128587" indent="-128587">
              <a:buSzPct val="45000"/>
              <a:buChar char="l"/>
            </a:pPr>
          </a:p>
          <a:p>
            <a:pPr marL="128587" indent="-128587">
              <a:buSzPct val="45000"/>
              <a:buChar char="l"/>
            </a:pPr>
            <a:r>
              <a:t>Comment on the found differences</a:t>
            </a:r>
          </a:p>
          <a:p>
            <a:pPr marL="128587" indent="-128587">
              <a:buSzPct val="45000"/>
              <a:buChar char="l"/>
            </a:pPr>
          </a:p>
          <a:p>
            <a:pPr marL="128587" indent="-128587">
              <a:buSzPct val="45000"/>
              <a:buChar char="l"/>
            </a:pPr>
            <a:r>
              <a:t>Optionally play with monochromator mosaicity</a:t>
            </a:r>
          </a:p>
        </p:txBody>
      </p:sp>
      <p:sp>
        <p:nvSpPr>
          <p:cNvPr id="3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ILL IN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ILL IN5</a:t>
            </a:r>
          </a:p>
        </p:txBody>
      </p:sp>
      <p:sp>
        <p:nvSpPr>
          <p:cNvPr id="355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0818" y="2959735"/>
            <a:ext cx="7376673" cy="35961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57989" y="55271"/>
            <a:ext cx="3443181" cy="1678551"/>
          </a:xfrm>
          <a:prstGeom prst="rect">
            <a:avLst/>
          </a:prstGeom>
          <a:ln w="12700">
            <a:miter lim="400000"/>
          </a:ln>
        </p:spPr>
      </p:pic>
      <p:sp>
        <p:nvSpPr>
          <p:cNvPr id="360" name="ILL IN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ILL IN5</a:t>
            </a:r>
          </a:p>
        </p:txBody>
      </p:sp>
      <p:sp>
        <p:nvSpPr>
          <p:cNvPr id="361" name="Cold, in ILL7 guide hal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88258" indent="-188258">
              <a:defRPr sz="1400"/>
            </a:pPr>
            <a:r>
              <a:t>Cold, in ILL7 guide hall</a:t>
            </a:r>
          </a:p>
          <a:p>
            <a:pPr marL="188258" indent="-188258">
              <a:defRPr sz="1400"/>
            </a:pPr>
            <a:r>
              <a:t>- On a guide with a 6-diskchopper setup</a:t>
            </a:r>
          </a:p>
        </p:txBody>
      </p:sp>
      <p:sp>
        <p:nvSpPr>
          <p:cNvPr id="3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63" name="Screen Shot 2018-09-24 at 09.34.30.png" descr="Screen Shot 2018-09-24 at 09.34.3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88981" y="2337561"/>
            <a:ext cx="6265607" cy="44628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ILL IN5 reso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ILL IN5 resolution</a:t>
            </a:r>
          </a:p>
        </p:txBody>
      </p:sp>
      <p:sp>
        <p:nvSpPr>
          <p:cNvPr id="366" name="Use the ILL_IN5_Spots.instr from your local McSta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 the ILL_IN5_Spots.instr from your local McStas</a:t>
            </a:r>
          </a:p>
          <a:p>
            <a:pPr/>
          </a:p>
          <a:p>
            <a:pPr/>
            <a:r>
              <a:t>Run the instrument as is, observing diffraction from powder lines </a:t>
            </a:r>
          </a:p>
          <a:p>
            <a:pPr/>
          </a:p>
          <a:p>
            <a:pPr/>
            <a:r>
              <a:t>Also visualise the instrument using mcdisplay</a:t>
            </a:r>
          </a:p>
        </p:txBody>
      </p:sp>
      <p:sp>
        <p:nvSpPr>
          <p:cNvPr id="3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pectroscopy reminder"/>
          <p:cNvSpPr txBox="1"/>
          <p:nvPr>
            <p:ph type="title"/>
          </p:nvPr>
        </p:nvSpPr>
        <p:spPr>
          <a:xfrm>
            <a:off x="2094707" y="-113842"/>
            <a:ext cx="9312375" cy="972717"/>
          </a:xfrm>
          <a:prstGeom prst="rect">
            <a:avLst/>
          </a:prstGeom>
        </p:spPr>
        <p:txBody>
          <a:bodyPr/>
          <a:lstStyle/>
          <a:p>
            <a:pPr/>
            <a:r>
              <a:t>Spectroscopy reminder</a:t>
            </a:r>
          </a:p>
        </p:txBody>
      </p:sp>
      <p:sp>
        <p:nvSpPr>
          <p:cNvPr id="273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1058" y="1207881"/>
            <a:ext cx="7227437" cy="5426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Enclosed modifications wrt. IN5 in McSt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Enclosed modifications wrt. IN5 in McStas</a:t>
            </a:r>
          </a:p>
        </p:txBody>
      </p:sp>
      <p:sp>
        <p:nvSpPr>
          <p:cNvPr id="370" name="Resolution mode ala IN4 simulation, accessible by input parameter RESO=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Resolution mode ala IN4 simulation, accessible by input parameter RESO=1</a:t>
            </a:r>
            <a:br/>
          </a:p>
          <a:p>
            <a:pPr/>
            <a:r>
              <a:t>Single-peak inelastic Dirac peak accessible by input parameters:</a:t>
            </a:r>
          </a:p>
          <a:p>
            <a:pPr lvl="1" marL="344587" indent="-128587">
              <a:buSzPct val="45000"/>
              <a:buChar char="l"/>
            </a:pPr>
            <a:r>
              <a:t>ttspot (where to point the peak in angle)</a:t>
            </a:r>
          </a:p>
          <a:p>
            <a:pPr lvl="1" marL="344587" indent="-128587">
              <a:buSzPct val="45000"/>
              <a:buChar char="l"/>
            </a:pPr>
            <a:r>
              <a:t>nspots (how many spots to define)</a:t>
            </a:r>
          </a:p>
          <a:p>
            <a:pPr lvl="1" marL="344587" indent="-128587">
              <a:buSzPct val="45000"/>
              <a:buChar char="l"/>
            </a:pPr>
            <a:r>
              <a:t>wspot (magnitude of energy exchange)</a:t>
            </a:r>
          </a:p>
          <a:p>
            <a:pPr/>
          </a:p>
        </p:txBody>
      </p:sp>
      <p:sp>
        <p:nvSpPr>
          <p:cNvPr id="3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erform studies of resolution, IN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Perform studies of resolution, IN5</a:t>
            </a:r>
          </a:p>
        </p:txBody>
      </p:sp>
      <p:sp>
        <p:nvSpPr>
          <p:cNvPr id="374" name="- Use your gathered experience from the earlier IN4 simulation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 Use your gathered experience from the earlier IN4 simulations</a:t>
            </a:r>
          </a:p>
          <a:p>
            <a:pPr/>
          </a:p>
          <a:p>
            <a:pPr/>
            <a:r>
              <a:t>Comment on the qualitative difference to the resolution function from IN4</a:t>
            </a:r>
          </a:p>
        </p:txBody>
      </p:sp>
      <p:sp>
        <p:nvSpPr>
          <p:cNvPr id="3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Run a simulation with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80473" indent="-180473"/>
            <a:r>
              <a:t>Run a simulation with</a:t>
            </a:r>
          </a:p>
          <a:p>
            <a:pPr lvl="1" marL="561473" indent="-180473">
              <a:buChar char="•"/>
            </a:pPr>
            <a:r>
              <a:t>nspots=1 (one discrete inelastic spot)</a:t>
            </a:r>
          </a:p>
          <a:p>
            <a:pPr lvl="1" marL="561473" indent="-180473">
              <a:buChar char="•"/>
            </a:pPr>
            <a:r>
              <a:t>wspot=1 (energy-transfer 1meV)</a:t>
            </a:r>
          </a:p>
          <a:p>
            <a:pPr lvl="1" marL="561473" indent="-180473">
              <a:buChar char="•"/>
            </a:pPr>
            <a:r>
              <a:t>ttspot=-60,60 (vary spot position qvalue)</a:t>
            </a:r>
          </a:p>
          <a:p>
            <a:pPr lvl="1" marL="561473" indent="-180473">
              <a:buChar char="•"/>
            </a:pPr>
            <a:r>
              <a:t>-N13 (13 scan steps)</a:t>
            </a:r>
          </a:p>
          <a:p>
            <a:pPr lvl="1" marL="561473" indent="-180473">
              <a:buChar char="•"/>
            </a:pPr>
          </a:p>
          <a:p>
            <a:pPr marL="180473" indent="-180473"/>
            <a:r>
              <a:t>Investigate influence of sample size (reduce height and radius parameters)</a:t>
            </a:r>
          </a:p>
        </p:txBody>
      </p:sp>
      <p:sp>
        <p:nvSpPr>
          <p:cNvPr id="3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9" name="Investigate resolution properties via Spot_s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Investigate resolution properties via Spot_sample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Investigate resolution properties via Spot_s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Investigate resolution properties via Spot_sample</a:t>
            </a:r>
          </a:p>
        </p:txBody>
      </p:sp>
      <p:sp>
        <p:nvSpPr>
          <p:cNvPr id="382" name="Inelastic: Run a simulation with…"/>
          <p:cNvSpPr txBox="1"/>
          <p:nvPr>
            <p:ph type="body" idx="1"/>
          </p:nvPr>
        </p:nvSpPr>
        <p:spPr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marL="180473" indent="-180473"/>
            <a:r>
              <a:t>Inelastic: Run a simulation with</a:t>
            </a:r>
          </a:p>
          <a:p>
            <a:pPr lvl="1" marL="561473" indent="-180473">
              <a:buChar char="•"/>
            </a:pPr>
            <a:r>
              <a:t>nspots=1 (one discrete inelastic spot)</a:t>
            </a:r>
          </a:p>
          <a:p>
            <a:pPr lvl="1" marL="561473" indent="-180473">
              <a:buChar char="•"/>
            </a:pPr>
            <a:r>
              <a:t>wspot=1,4 (energy-transfer 1meV to 4meV)</a:t>
            </a:r>
          </a:p>
          <a:p>
            <a:pPr lvl="1" marL="561473" indent="-180473">
              <a:buChar char="•"/>
            </a:pPr>
            <a:r>
              <a:t>ttspot=0 (vary spot position qvalue)</a:t>
            </a:r>
          </a:p>
          <a:p>
            <a:pPr lvl="1" marL="561473" indent="-180473">
              <a:buChar char="•"/>
            </a:pPr>
            <a:r>
              <a:t>-N21 (21 scan steps)</a:t>
            </a:r>
          </a:p>
        </p:txBody>
      </p:sp>
      <p:sp>
        <p:nvSpPr>
          <p:cNvPr id="3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Direct vs. Indire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Direct vs. Indirect</a:t>
            </a:r>
          </a:p>
        </p:txBody>
      </p:sp>
      <p:sp>
        <p:nvSpPr>
          <p:cNvPr id="278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80" name="urn-cambridge.org-id-binary-20161019151133029-0644-9781139029315-85781fig6_7.png" descr="urn-cambridge.org-id-binary-20161019151133029-0644-9781139029315-85781fig6_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2015" y="1892759"/>
            <a:ext cx="9140160" cy="41715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Direct vs. Indire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Direct vs. Indirect</a:t>
            </a:r>
          </a:p>
        </p:txBody>
      </p:sp>
      <p:sp>
        <p:nvSpPr>
          <p:cNvPr id="283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85" name="urn-cambridge.org-id-binary-20161019151133029-0644-9781139029315-85781fig6_7.png" descr="urn-cambridge.org-id-binary-20161019151133029-0644-9781139029315-85781fig6_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2015" y="1892759"/>
            <a:ext cx="9140160" cy="4171576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Oval"/>
          <p:cNvSpPr/>
          <p:nvPr/>
        </p:nvSpPr>
        <p:spPr>
          <a:xfrm>
            <a:off x="1394845" y="1746955"/>
            <a:ext cx="5214434" cy="493983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 lIns="46799" tIns="46799" rIns="46799" bIns="4679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Useful links / do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Useful links / docs</a:t>
            </a:r>
          </a:p>
        </p:txBody>
      </p:sp>
      <p:sp>
        <p:nvSpPr>
          <p:cNvPr id="289" name="http://mcstas.org/links…"/>
          <p:cNvSpPr txBox="1"/>
          <p:nvPr>
            <p:ph type="body" idx="1"/>
          </p:nvPr>
        </p:nvSpPr>
        <p:spPr>
          <a:xfrm>
            <a:off x="1774725" y="2064481"/>
            <a:ext cx="9312376" cy="4545579"/>
          </a:xfrm>
          <a:prstGeom prst="rect">
            <a:avLst/>
          </a:prstGeom>
        </p:spPr>
        <p:txBody>
          <a:bodyPr/>
          <a:lstStyle/>
          <a:p>
            <a:pPr/>
            <a:r>
              <a:rPr u="sng">
                <a:solidFill>
                  <a:schemeClr val="accent2"/>
                </a:solidFill>
                <a:uFill>
                  <a:solidFill>
                    <a:schemeClr val="accent2"/>
                  </a:solidFill>
                </a:uFill>
                <a:hlinkClick r:id="rId2" invalidUrl="" action="" tgtFrame="" tooltip="" history="1" highlightClick="0" endSnd="0"/>
              </a:rPr>
              <a:t>http://mcstas.org/links</a:t>
            </a:r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 marL="201168" indent="-201168">
              <a:defRPr sz="2200"/>
            </a:pPr>
            <a:r>
              <a:rPr u="sng">
                <a:solidFill>
                  <a:schemeClr val="accent2"/>
                </a:solidFill>
                <a:uFill>
                  <a:solidFill>
                    <a:schemeClr val="accent2"/>
                  </a:solidFill>
                </a:uFill>
                <a:hlinkClick r:id="rId3" invalidUrl="" action="" tgtFrame="" tooltip="" history="1" highlightClick="0" endSnd="0"/>
              </a:rPr>
              <a:t>https://github.com/McStasMcXtrace/McCode/wiki</a:t>
            </a:r>
            <a:r>
              <a:t> </a:t>
            </a:r>
          </a:p>
          <a:p>
            <a:pPr marL="0" indent="0" defTabSz="457200">
              <a:spcBef>
                <a:spcPts val="0"/>
              </a:spcBef>
              <a:buSzTx/>
              <a:buNone/>
              <a:defRPr b="1" sz="2400">
                <a:solidFill>
                  <a:srgbClr val="24292E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0" indent="0" defTabSz="457200">
              <a:spcBef>
                <a:spcPts val="0"/>
              </a:spcBef>
              <a:buSzTx/>
              <a:buNone/>
              <a:defRPr b="1" sz="2400">
                <a:solidFill>
                  <a:srgbClr val="24292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Documentation on the McCode tools</a:t>
            </a:r>
          </a:p>
          <a:p>
            <a:pPr marL="425450" indent="-285750" defTabSz="457200">
              <a:spcBef>
                <a:spcPts val="0"/>
              </a:spcBef>
              <a:buClr>
                <a:srgbClr val="0366D6"/>
              </a:buClr>
              <a:defRPr>
                <a:solidFill>
                  <a:srgbClr val="036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u="sng">
                <a:solidFill>
                  <a:schemeClr val="accent2"/>
                </a:solidFill>
                <a:uFill>
                  <a:solidFill>
                    <a:schemeClr val="accent2"/>
                  </a:solidFill>
                </a:uFill>
                <a:hlinkClick r:id="rId4" invalidUrl="" action="" tgtFrame="" tooltip="" history="1" highlightClick="0" endSnd="0"/>
              </a:rPr>
              <a:t>User documentation for the 2017- Python tool set</a:t>
            </a:r>
            <a:endParaRPr>
              <a:solidFill>
                <a:srgbClr val="24292E"/>
              </a:solidFill>
            </a:endParaRPr>
          </a:p>
          <a:p>
            <a:pPr marL="425450" indent="-285750" defTabSz="457200">
              <a:spcBef>
                <a:spcPts val="0"/>
              </a:spcBef>
              <a:buClr>
                <a:srgbClr val="0366D6"/>
              </a:buClr>
              <a:defRPr>
                <a:solidFill>
                  <a:srgbClr val="036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u="sng">
                <a:solidFill>
                  <a:schemeClr val="accent2"/>
                </a:solidFill>
                <a:uFill>
                  <a:solidFill>
                    <a:schemeClr val="accent2"/>
                  </a:solidFill>
                </a:uFill>
                <a:hlinkClick r:id="rId5" invalidUrl="" action="" tgtFrame="" tooltip="" history="1" highlightClick="0" endSnd="0"/>
              </a:rPr>
              <a:t>mcrun variants - table overview</a:t>
            </a:r>
            <a:endParaRPr>
              <a:solidFill>
                <a:srgbClr val="24292E"/>
              </a:solidFill>
            </a:endParaRPr>
          </a:p>
          <a:p>
            <a:pPr marL="425450" indent="-285750" defTabSz="457200">
              <a:spcBef>
                <a:spcPts val="0"/>
              </a:spcBef>
              <a:buClr>
                <a:srgbClr val="0366D6"/>
              </a:buClr>
              <a:defRPr>
                <a:solidFill>
                  <a:srgbClr val="036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u="sng">
                <a:solidFill>
                  <a:schemeClr val="accent2"/>
                </a:solidFill>
                <a:uFill>
                  <a:solidFill>
                    <a:schemeClr val="accent2"/>
                  </a:solidFill>
                </a:uFill>
                <a:hlinkClick r:id="rId6" invalidUrl="" action="" tgtFrame="" tooltip="" history="1" highlightClick="0" endSnd="0"/>
              </a:rPr>
              <a:t>mcplot variants - table overview</a:t>
            </a:r>
            <a:endParaRPr>
              <a:solidFill>
                <a:srgbClr val="24292E"/>
              </a:solidFill>
            </a:endParaRPr>
          </a:p>
          <a:p>
            <a:pPr marL="425450" indent="-285750" defTabSz="457200">
              <a:spcBef>
                <a:spcPts val="0"/>
              </a:spcBef>
              <a:buClr>
                <a:srgbClr val="0366D6"/>
              </a:buClr>
              <a:defRPr b="1">
                <a:solidFill>
                  <a:srgbClr val="0366D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u="sng">
                <a:solidFill>
                  <a:schemeClr val="accent2"/>
                </a:solidFill>
                <a:uFill>
                  <a:solidFill>
                    <a:schemeClr val="accent2"/>
                  </a:solidFill>
                </a:uFill>
                <a:hlinkClick r:id="rId7" invalidUrl="" action="" tgtFrame="" tooltip="" history="1" highlightClick="0" endSnd="0"/>
              </a:rPr>
              <a:t>mcdisplay variants - table overview</a:t>
            </a:r>
          </a:p>
        </p:txBody>
      </p:sp>
      <p:sp>
        <p:nvSpPr>
          <p:cNvPr id="2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91" name="Screen Shot 2018-09-25 at 22.42.24.png" descr="Screen Shot 2018-09-25 at 22.42.24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018116" y="193815"/>
            <a:ext cx="5545989" cy="356398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4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98" name="Group"/>
          <p:cNvGrpSpPr/>
          <p:nvPr/>
        </p:nvGrpSpPr>
        <p:grpSpPr>
          <a:xfrm>
            <a:off x="2097199" y="-1439663"/>
            <a:ext cx="6303517" cy="7364032"/>
            <a:chOff x="0" y="0"/>
            <a:chExt cx="6303516" cy="7364031"/>
          </a:xfrm>
        </p:grpSpPr>
        <p:pic>
          <p:nvPicPr>
            <p:cNvPr id="296" name="Screenshot 2019-03-27 at 14.19.57.png" descr="Screenshot 2019-03-27 at 14.19.57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279858" cy="39579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7" name="Screenshot 2019-03-27 at 14.20.08.png" descr="Screenshot 2019-03-27 at 14.20.08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13612" y="3704852"/>
              <a:ext cx="6189905" cy="36591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OF diagram util based on mcdispla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TOF diagram util based on mcdisplay</a:t>
            </a:r>
          </a:p>
        </p:txBody>
      </p:sp>
      <p:sp>
        <p:nvSpPr>
          <p:cNvPr id="3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02" name="STEP3.out copy.png" descr="STEP3.out copy.png"/>
          <p:cNvPicPr>
            <a:picLocks noChangeAspect="1"/>
          </p:cNvPicPr>
          <p:nvPr/>
        </p:nvPicPr>
        <p:blipFill>
          <a:blip r:embed="rId2">
            <a:extLst/>
          </a:blip>
          <a:srcRect l="16268" t="7195" r="5384" b="5603"/>
          <a:stretch>
            <a:fillRect/>
          </a:stretch>
        </p:blipFill>
        <p:spPr>
          <a:xfrm>
            <a:off x="2642702" y="1424402"/>
            <a:ext cx="5931286" cy="5101144"/>
          </a:xfrm>
          <a:prstGeom prst="rect">
            <a:avLst/>
          </a:prstGeom>
          <a:ln w="12700">
            <a:miter lim="400000"/>
          </a:ln>
        </p:spPr>
      </p:pic>
      <p:sp>
        <p:nvSpPr>
          <p:cNvPr id="303" name="mcdisplay.pl --TOF --tmax=20 instrume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187036" indent="-187036">
              <a:buChar char="๏"/>
            </a:lvl1pPr>
          </a:lstStyle>
          <a:p>
            <a:pPr/>
            <a:r>
              <a:t>mcdisplay.pl --TOF --tmax=20 instrument…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OF diagram util based on mcdispla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TOF diagram util based on mcdisplay</a:t>
            </a:r>
          </a:p>
        </p:txBody>
      </p:sp>
      <p:sp>
        <p:nvSpPr>
          <p:cNvPr id="306" name="mcdisplay-pyqtgraph --TOF instr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403036" indent="-187036">
              <a:buSzPct val="45000"/>
              <a:buChar char="๏"/>
            </a:pPr>
            <a:r>
              <a:t>mcdisplay-pyqtgraph --TOF instr</a:t>
            </a:r>
          </a:p>
        </p:txBody>
      </p:sp>
      <p:sp>
        <p:nvSpPr>
          <p:cNvPr id="3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08" name="mcdisplay.png" descr="mcdispla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0630" y="1997740"/>
            <a:ext cx="6398142" cy="39988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Direct geometry schemati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Direct geometry schematic</a:t>
            </a:r>
          </a:p>
        </p:txBody>
      </p:sp>
      <p:sp>
        <p:nvSpPr>
          <p:cNvPr id="311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13" name="Screen Shot 2018-09-24 at 09.21.46.png" descr="Screen Shot 2018-09-24 at 09.21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9571" y="1149083"/>
            <a:ext cx="9140159" cy="40343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nk">
  <a:themeElements>
    <a:clrScheme name="Blan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Blan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Blan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6799" tIns="46799" rIns="46799" bIns="4679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nk">
  <a:themeElements>
    <a:clrScheme name="Blan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Blan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Blan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6799" tIns="46799" rIns="46799" bIns="4679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